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7"/>
  </p:notesMasterIdLst>
  <p:sldIdLst>
    <p:sldId id="256" r:id="rId2"/>
    <p:sldId id="309" r:id="rId3"/>
    <p:sldId id="310" r:id="rId4"/>
    <p:sldId id="311" r:id="rId5"/>
    <p:sldId id="312" r:id="rId6"/>
    <p:sldId id="313" r:id="rId7"/>
    <p:sldId id="314" r:id="rId8"/>
    <p:sldId id="315" r:id="rId9"/>
    <p:sldId id="316" r:id="rId10"/>
    <p:sldId id="317" r:id="rId11"/>
    <p:sldId id="318" r:id="rId12"/>
    <p:sldId id="319" r:id="rId13"/>
    <p:sldId id="320" r:id="rId14"/>
    <p:sldId id="296" r:id="rId15"/>
    <p:sldId id="321" r:id="rId16"/>
    <p:sldId id="322" r:id="rId17"/>
    <p:sldId id="324" r:id="rId18"/>
    <p:sldId id="300" r:id="rId19"/>
    <p:sldId id="323" r:id="rId20"/>
    <p:sldId id="325" r:id="rId21"/>
    <p:sldId id="328" r:id="rId22"/>
    <p:sldId id="326" r:id="rId23"/>
    <p:sldId id="327" r:id="rId24"/>
    <p:sldId id="329" r:id="rId25"/>
    <p:sldId id="330" r:id="rId26"/>
    <p:sldId id="331" r:id="rId27"/>
    <p:sldId id="332" r:id="rId28"/>
    <p:sldId id="333" r:id="rId29"/>
    <p:sldId id="334" r:id="rId30"/>
    <p:sldId id="335" r:id="rId31"/>
    <p:sldId id="336" r:id="rId32"/>
    <p:sldId id="337" r:id="rId33"/>
    <p:sldId id="338" r:id="rId34"/>
    <p:sldId id="339" r:id="rId35"/>
    <p:sldId id="340" r:id="rId36"/>
    <p:sldId id="341" r:id="rId37"/>
    <p:sldId id="342" r:id="rId38"/>
    <p:sldId id="344" r:id="rId39"/>
    <p:sldId id="343" r:id="rId40"/>
    <p:sldId id="346" r:id="rId41"/>
    <p:sldId id="345" r:id="rId42"/>
    <p:sldId id="347" r:id="rId43"/>
    <p:sldId id="348" r:id="rId44"/>
    <p:sldId id="349" r:id="rId45"/>
    <p:sldId id="350" r:id="rId46"/>
    <p:sldId id="352" r:id="rId47"/>
    <p:sldId id="353" r:id="rId48"/>
    <p:sldId id="351" r:id="rId49"/>
    <p:sldId id="354" r:id="rId50"/>
    <p:sldId id="355" r:id="rId51"/>
    <p:sldId id="356" r:id="rId52"/>
    <p:sldId id="359" r:id="rId53"/>
    <p:sldId id="360" r:id="rId54"/>
    <p:sldId id="361" r:id="rId55"/>
    <p:sldId id="357" r:id="rId56"/>
    <p:sldId id="358" r:id="rId57"/>
    <p:sldId id="362" r:id="rId58"/>
    <p:sldId id="363" r:id="rId59"/>
    <p:sldId id="364" r:id="rId60"/>
    <p:sldId id="369" r:id="rId61"/>
    <p:sldId id="365" r:id="rId62"/>
    <p:sldId id="366" r:id="rId63"/>
    <p:sldId id="367" r:id="rId64"/>
    <p:sldId id="368" r:id="rId65"/>
    <p:sldId id="370" r:id="rId6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1590" y="-18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372122-E46E-4259-A69B-42A80A02BB1A}" type="datetimeFigureOut">
              <a:rPr lang="en-US" smtClean="0"/>
              <a:t>12/23/2014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0B1421-70A2-45FB-981F-9962E09A58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30864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27899" y="6590073"/>
            <a:ext cx="2839822" cy="249385"/>
          </a:xfrm>
          <a:prstGeom prst="rect">
            <a:avLst/>
          </a:prstGeom>
        </p:spPr>
        <p:txBody>
          <a:bodyPr/>
          <a:lstStyle>
            <a:lvl1pPr algn="r">
              <a:defRPr sz="1000">
                <a:solidFill>
                  <a:srgbClr val="BFBFBF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fade thruBlk="1"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 txBox="1">
            <a:spLocks/>
          </p:cNvSpPr>
          <p:nvPr userDrawn="1"/>
        </p:nvSpPr>
        <p:spPr>
          <a:xfrm>
            <a:off x="2988704" y="27103"/>
            <a:ext cx="5867321" cy="67552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200" b="0" i="0" dirty="0" smtClean="0">
                <a:solidFill>
                  <a:schemeClr val="bg1">
                    <a:lumMod val="95000"/>
                  </a:schemeClr>
                </a:solidFill>
                <a:latin typeface="Arial"/>
                <a:cs typeface="Arial"/>
              </a:rPr>
              <a:t>Vibration and Noise</a:t>
            </a:r>
            <a:endParaRPr lang="en-US" sz="3200" b="0" dirty="0">
              <a:solidFill>
                <a:schemeClr val="bg1">
                  <a:lumMod val="95000"/>
                </a:schemeClr>
              </a:solidFill>
              <a:latin typeface="Arial"/>
              <a:cs typeface="Arial"/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78882" y="6632652"/>
            <a:ext cx="507111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>
                <a:solidFill>
                  <a:schemeClr val="bg1">
                    <a:lumMod val="75000"/>
                  </a:schemeClr>
                </a:solidFill>
                <a:latin typeface="Arial"/>
                <a:cs typeface="Arial"/>
              </a:rPr>
              <a:t>Transmission</a:t>
            </a:r>
            <a:r>
              <a:rPr lang="en-US" sz="1000" baseline="0" dirty="0" smtClean="0">
                <a:solidFill>
                  <a:schemeClr val="bg1">
                    <a:lumMod val="75000"/>
                  </a:schemeClr>
                </a:solidFill>
                <a:latin typeface="Arial"/>
                <a:cs typeface="Arial"/>
              </a:rPr>
              <a:t> Investigative Methods and Technical Reference Guide</a:t>
            </a:r>
            <a:endParaRPr lang="en-US" sz="1000" dirty="0">
              <a:solidFill>
                <a:schemeClr val="bg1">
                  <a:lumMod val="75000"/>
                </a:schemeClr>
              </a:solidFill>
              <a:latin typeface="Arial"/>
              <a:cs typeface="Arial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</p:sldLayoutIdLst>
  <p:transition spd="slow">
    <p:fade thruBlk="1"/>
  </p:transition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 idx="4294967295"/>
          </p:nvPr>
        </p:nvSpPr>
        <p:spPr>
          <a:xfrm>
            <a:off x="457200" y="685800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Introduction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4294967295"/>
          </p:nvPr>
        </p:nvSpPr>
        <p:spPr>
          <a:xfrm>
            <a:off x="457200" y="1676400"/>
            <a:ext cx="8229600" cy="4800600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dirty="0" smtClean="0"/>
              <a:t>Vibration and noise can be som</a:t>
            </a:r>
            <a:r>
              <a:rPr lang="en-US" dirty="0" smtClean="0"/>
              <a:t>e of the most difficult conditions to troubleshoot</a:t>
            </a:r>
          </a:p>
          <a:p>
            <a:pPr lvl="1"/>
            <a:r>
              <a:rPr lang="en-US" dirty="0" smtClean="0"/>
              <a:t>Very subjective</a:t>
            </a:r>
          </a:p>
          <a:p>
            <a:pPr lvl="1"/>
            <a:r>
              <a:rPr lang="en-US" dirty="0" smtClean="0"/>
              <a:t>Difficult to describe accurately</a:t>
            </a:r>
          </a:p>
          <a:p>
            <a:r>
              <a:rPr lang="en-US" dirty="0" smtClean="0"/>
              <a:t>Frequently, transmission is incorrectly </a:t>
            </a:r>
            <a:r>
              <a:rPr lang="en-US" dirty="0" smtClean="0"/>
              <a:t>blamed for:</a:t>
            </a:r>
          </a:p>
          <a:p>
            <a:pPr lvl="1"/>
            <a:r>
              <a:rPr lang="en-US" dirty="0" smtClean="0"/>
              <a:t>Driveline induced failures</a:t>
            </a:r>
          </a:p>
          <a:p>
            <a:pPr lvl="1"/>
            <a:r>
              <a:rPr lang="en-US" dirty="0" smtClean="0"/>
              <a:t>Vibration and noise</a:t>
            </a:r>
            <a:endParaRPr lang="en-US" dirty="0" smtClean="0"/>
          </a:p>
          <a:p>
            <a:endParaRPr lang="en-US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4873557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 idx="4294967295"/>
          </p:nvPr>
        </p:nvSpPr>
        <p:spPr>
          <a:xfrm>
            <a:off x="457200" y="685800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Torsional Vibration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4294967295"/>
          </p:nvPr>
        </p:nvSpPr>
        <p:spPr>
          <a:xfrm>
            <a:off x="457200" y="1676400"/>
            <a:ext cx="8229600" cy="4800600"/>
          </a:xfrm>
          <a:prstGeom prst="rect">
            <a:avLst/>
          </a:prstGeo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Torsional vibration can also be excited by driveline universal joints or driven equipment</a:t>
            </a:r>
          </a:p>
          <a:p>
            <a:r>
              <a:rPr lang="en-US" dirty="0" smtClean="0"/>
              <a:t>Drivelines that do not meet Allison requirements can excite torsional vibration</a:t>
            </a:r>
          </a:p>
          <a:p>
            <a:pPr lvl="1"/>
            <a:r>
              <a:rPr lang="en-US" dirty="0" smtClean="0"/>
              <a:t>Including inter-axle drive shafts</a:t>
            </a:r>
          </a:p>
          <a:p>
            <a:r>
              <a:rPr lang="en-US" dirty="0" smtClean="0"/>
              <a:t>Instantaneous torque absorption of driven equipment (forcing function) can excite torsional vibration</a:t>
            </a:r>
          </a:p>
          <a:p>
            <a:pPr lvl="1"/>
            <a:r>
              <a:rPr lang="en-US" dirty="0" smtClean="0"/>
              <a:t>Can produce dynamic torque exceeding limits for shaft life</a:t>
            </a:r>
          </a:p>
          <a:p>
            <a:pPr lvl="1"/>
            <a:r>
              <a:rPr lang="en-US" dirty="0" smtClean="0"/>
              <a:t>Accumulates cycles rapidly</a:t>
            </a:r>
          </a:p>
          <a:p>
            <a:pPr lvl="2"/>
            <a:r>
              <a:rPr lang="en-US" dirty="0" smtClean="0"/>
              <a:t>1 million cycles in 10 to 20 hours is not uncommon</a:t>
            </a:r>
            <a:endParaRPr lang="en-US" dirty="0" smtClean="0"/>
          </a:p>
          <a:p>
            <a:endParaRPr lang="en-US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2323328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 idx="4294967295"/>
          </p:nvPr>
        </p:nvSpPr>
        <p:spPr>
          <a:xfrm>
            <a:off x="457200" y="685800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Torsional Vibration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4294967295"/>
          </p:nvPr>
        </p:nvSpPr>
        <p:spPr>
          <a:xfrm>
            <a:off x="457200" y="1676400"/>
            <a:ext cx="8229600" cy="4800600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r>
              <a:rPr lang="en-US" dirty="0" smtClean="0"/>
              <a:t>Excitation Orders</a:t>
            </a:r>
          </a:p>
          <a:p>
            <a:pPr lvl="1"/>
            <a:r>
              <a:rPr lang="en-US" dirty="0" smtClean="0"/>
              <a:t>Frequency is determined by</a:t>
            </a:r>
          </a:p>
          <a:p>
            <a:pPr lvl="2"/>
            <a:r>
              <a:rPr lang="en-US" dirty="0" smtClean="0"/>
              <a:t>Order X RPM / 60 = Cycles/Secon</a:t>
            </a:r>
            <a:r>
              <a:rPr lang="en-US" dirty="0" smtClean="0"/>
              <a:t>d (Hz)</a:t>
            </a:r>
          </a:p>
          <a:p>
            <a:pPr lvl="1"/>
            <a:r>
              <a:rPr lang="en-US" dirty="0" smtClean="0"/>
              <a:t>Third Order excitation</a:t>
            </a:r>
          </a:p>
          <a:p>
            <a:pPr lvl="2"/>
            <a:r>
              <a:rPr lang="en-US" dirty="0" smtClean="0"/>
              <a:t>An even fire, 4 stroke six cylinder engine has an ignition event every 120 degrees of crankshaft rotation</a:t>
            </a:r>
          </a:p>
          <a:p>
            <a:pPr lvl="2"/>
            <a:r>
              <a:rPr lang="en-US" dirty="0" smtClean="0"/>
              <a:t>In 360 degrees of crankshaft revolution, three ignition events occur</a:t>
            </a:r>
          </a:p>
          <a:p>
            <a:pPr lvl="3"/>
            <a:r>
              <a:rPr lang="en-US" dirty="0" smtClean="0"/>
              <a:t>Produces a third order excitation</a:t>
            </a:r>
          </a:p>
          <a:p>
            <a:pPr lvl="2"/>
            <a:r>
              <a:rPr lang="en-US" dirty="0" smtClean="0"/>
              <a:t>Considered periodic motion</a:t>
            </a:r>
          </a:p>
          <a:p>
            <a:pPr lvl="3"/>
            <a:r>
              <a:rPr lang="en-US" dirty="0" smtClean="0"/>
              <a:t>Point of  ignition is relatively the same for each piston at a given speed</a:t>
            </a:r>
            <a:endParaRPr lang="en-US" dirty="0" smtClean="0"/>
          </a:p>
          <a:p>
            <a:endParaRPr lang="en-US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7691254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 idx="4294967295"/>
          </p:nvPr>
        </p:nvSpPr>
        <p:spPr>
          <a:xfrm>
            <a:off x="457200" y="685800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Torsional Vibration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4294967295"/>
          </p:nvPr>
        </p:nvSpPr>
        <p:spPr>
          <a:xfrm>
            <a:off x="457200" y="1676400"/>
            <a:ext cx="8229600" cy="4800600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dirty="0" smtClean="0"/>
              <a:t>Excitation Orders</a:t>
            </a:r>
            <a:r>
              <a:rPr lang="en-US" sz="1200" dirty="0" smtClean="0"/>
              <a:t> (cont’d)</a:t>
            </a:r>
          </a:p>
          <a:p>
            <a:pPr lvl="1"/>
            <a:r>
              <a:rPr lang="en-US" dirty="0" smtClean="0"/>
              <a:t>Third Order excitation</a:t>
            </a:r>
            <a:r>
              <a:rPr lang="en-US" sz="1200" dirty="0" smtClean="0"/>
              <a:t> (cont’d)</a:t>
            </a:r>
          </a:p>
          <a:p>
            <a:pPr lvl="2"/>
            <a:r>
              <a:rPr lang="en-US" dirty="0" smtClean="0"/>
              <a:t>Change in time or rate can be measured in frequency</a:t>
            </a:r>
          </a:p>
          <a:p>
            <a:pPr lvl="2"/>
            <a:r>
              <a:rPr lang="en-US" dirty="0" smtClean="0"/>
              <a:t>Example:</a:t>
            </a:r>
          </a:p>
          <a:p>
            <a:pPr lvl="3"/>
            <a:r>
              <a:rPr lang="en-US" dirty="0" smtClean="0"/>
              <a:t>Even-fire 6-cylinder engine operating at 800 rpm vs. 1500 rpm</a:t>
            </a:r>
          </a:p>
          <a:p>
            <a:pPr lvl="3"/>
            <a:r>
              <a:rPr lang="en-US" dirty="0" smtClean="0"/>
              <a:t>With three ignition events per revolution, frequency of periodic motion is</a:t>
            </a:r>
          </a:p>
          <a:p>
            <a:pPr lvl="4"/>
            <a:r>
              <a:rPr lang="en-US" dirty="0" smtClean="0"/>
              <a:t>3 x 800 / 60 = 40 Hz</a:t>
            </a:r>
          </a:p>
          <a:p>
            <a:pPr lvl="4"/>
            <a:r>
              <a:rPr lang="en-US" dirty="0" smtClean="0"/>
              <a:t>3 x 1500 / 60 = 75 Hz</a:t>
            </a:r>
            <a:endParaRPr lang="en-US" dirty="0" smtClean="0"/>
          </a:p>
          <a:p>
            <a:endParaRPr lang="en-US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6912893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 idx="4294967295"/>
          </p:nvPr>
        </p:nvSpPr>
        <p:spPr>
          <a:xfrm>
            <a:off x="457200" y="685800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Torsional Vibration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4294967295"/>
          </p:nvPr>
        </p:nvSpPr>
        <p:spPr>
          <a:xfrm>
            <a:off x="457200" y="1676400"/>
            <a:ext cx="8229600" cy="4800600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dirty="0" smtClean="0"/>
              <a:t>Excitation Orders</a:t>
            </a:r>
            <a:r>
              <a:rPr lang="en-US" sz="1200" dirty="0" smtClean="0"/>
              <a:t> (cont’d)</a:t>
            </a:r>
          </a:p>
          <a:p>
            <a:pPr lvl="1"/>
            <a:r>
              <a:rPr lang="en-US" dirty="0" smtClean="0"/>
              <a:t>Second Order excitation</a:t>
            </a:r>
            <a:endParaRPr lang="en-US" sz="1200" dirty="0" smtClean="0"/>
          </a:p>
          <a:p>
            <a:pPr lvl="2"/>
            <a:r>
              <a:rPr lang="en-US" dirty="0" smtClean="0"/>
              <a:t>Driveline periodic forcing function for </a:t>
            </a:r>
            <a:r>
              <a:rPr lang="en-US" dirty="0" err="1" smtClean="0"/>
              <a:t>Carden</a:t>
            </a:r>
            <a:r>
              <a:rPr lang="en-US" dirty="0" smtClean="0"/>
              <a:t> styl</a:t>
            </a:r>
            <a:r>
              <a:rPr lang="en-US" dirty="0" smtClean="0"/>
              <a:t>e universal joints is always second order</a:t>
            </a:r>
          </a:p>
          <a:p>
            <a:r>
              <a:rPr lang="en-US" dirty="0" smtClean="0"/>
              <a:t>Classifying vibration</a:t>
            </a:r>
          </a:p>
          <a:p>
            <a:pPr lvl="1"/>
            <a:r>
              <a:rPr lang="en-US" dirty="0" smtClean="0"/>
              <a:t>Explained in Driveline Troubleshooting Manual</a:t>
            </a:r>
          </a:p>
          <a:p>
            <a:pPr lvl="1"/>
            <a:r>
              <a:rPr lang="en-US" dirty="0" smtClean="0"/>
              <a:t>Explained in Driveline section of this training program</a:t>
            </a:r>
          </a:p>
          <a:p>
            <a:pPr lvl="2"/>
            <a:r>
              <a:rPr lang="en-US" dirty="0" smtClean="0"/>
              <a:t>Reference the Vibration Flow Chart</a:t>
            </a:r>
            <a:endParaRPr lang="en-US" dirty="0" smtClean="0"/>
          </a:p>
          <a:p>
            <a:endParaRPr lang="en-US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2153270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 txBox="1">
            <a:spLocks/>
          </p:cNvSpPr>
          <p:nvPr/>
        </p:nvSpPr>
        <p:spPr>
          <a:xfrm>
            <a:off x="457200" y="685800"/>
            <a:ext cx="8229600" cy="11430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Case </a:t>
            </a:r>
            <a:r>
              <a:rPr lang="en-US" dirty="0" smtClean="0"/>
              <a:t>Study #1</a:t>
            </a:r>
            <a:endParaRPr lang="en-US" dirty="0"/>
          </a:p>
        </p:txBody>
      </p:sp>
      <p:sp>
        <p:nvSpPr>
          <p:cNvPr id="6" name="Content Placeholder 4"/>
          <p:cNvSpPr txBox="1">
            <a:spLocks/>
          </p:cNvSpPr>
          <p:nvPr/>
        </p:nvSpPr>
        <p:spPr>
          <a:xfrm>
            <a:off x="457200" y="1600200"/>
            <a:ext cx="8229600" cy="4876800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Issue</a:t>
            </a:r>
          </a:p>
          <a:p>
            <a:pPr lvl="1"/>
            <a:r>
              <a:rPr lang="en-US" dirty="0" smtClean="0"/>
              <a:t>Fractured flex plates (first failure)</a:t>
            </a:r>
          </a:p>
          <a:p>
            <a:pPr lvl="1"/>
            <a:r>
              <a:rPr lang="en-US" dirty="0" smtClean="0"/>
              <a:t>Fractured torque converter (second failure)</a:t>
            </a:r>
            <a:endParaRPr lang="en-US" dirty="0" smtClean="0"/>
          </a:p>
          <a:p>
            <a:pPr lvl="2"/>
            <a:r>
              <a:rPr lang="en-US" dirty="0" smtClean="0"/>
              <a:t>Vehicle mileage </a:t>
            </a:r>
            <a:r>
              <a:rPr lang="en-US" dirty="0" smtClean="0"/>
              <a:t>at first </a:t>
            </a:r>
            <a:r>
              <a:rPr lang="en-US" dirty="0" smtClean="0"/>
              <a:t>failure </a:t>
            </a:r>
            <a:r>
              <a:rPr lang="en-US" dirty="0" smtClean="0"/>
              <a:t>152</a:t>
            </a:r>
            <a:r>
              <a:rPr lang="en-US" dirty="0" smtClean="0"/>
              <a:t>,215 (244,966 </a:t>
            </a:r>
            <a:r>
              <a:rPr lang="en-US" dirty="0" smtClean="0"/>
              <a:t>Km</a:t>
            </a:r>
            <a:r>
              <a:rPr lang="en-US" dirty="0" smtClean="0"/>
              <a:t>)</a:t>
            </a:r>
          </a:p>
          <a:p>
            <a:pPr lvl="2"/>
            <a:r>
              <a:rPr lang="en-US" dirty="0" smtClean="0"/>
              <a:t>Vehicle mileage at second failure 168,810 (271,674 Km)</a:t>
            </a:r>
            <a:endParaRPr lang="en-US" dirty="0" smtClean="0"/>
          </a:p>
          <a:p>
            <a:r>
              <a:rPr lang="en-US" dirty="0" smtClean="0"/>
              <a:t>Transmission</a:t>
            </a:r>
          </a:p>
          <a:p>
            <a:pPr lvl="1"/>
            <a:r>
              <a:rPr lang="en-US" dirty="0"/>
              <a:t>4</a:t>
            </a:r>
            <a:r>
              <a:rPr lang="en-US" dirty="0" smtClean="0"/>
              <a:t>000 </a:t>
            </a:r>
            <a:r>
              <a:rPr lang="en-US" dirty="0" smtClean="0"/>
              <a:t>Series</a:t>
            </a:r>
          </a:p>
          <a:p>
            <a:r>
              <a:rPr lang="en-US" dirty="0" smtClean="0"/>
              <a:t>Vocation</a:t>
            </a:r>
          </a:p>
          <a:p>
            <a:pPr lvl="1"/>
            <a:r>
              <a:rPr lang="en-US" dirty="0" smtClean="0"/>
              <a:t>Heavy Hauler</a:t>
            </a:r>
            <a:endParaRPr lang="en-US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63430576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 txBox="1">
            <a:spLocks/>
          </p:cNvSpPr>
          <p:nvPr/>
        </p:nvSpPr>
        <p:spPr>
          <a:xfrm>
            <a:off x="457200" y="685800"/>
            <a:ext cx="8229600" cy="11430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Case </a:t>
            </a:r>
            <a:r>
              <a:rPr lang="en-US" dirty="0" smtClean="0"/>
              <a:t>Study #1</a:t>
            </a:r>
            <a:endParaRPr lang="en-US" dirty="0"/>
          </a:p>
        </p:txBody>
      </p:sp>
      <p:sp>
        <p:nvSpPr>
          <p:cNvPr id="6" name="Content Placeholder 4"/>
          <p:cNvSpPr txBox="1">
            <a:spLocks/>
          </p:cNvSpPr>
          <p:nvPr/>
        </p:nvSpPr>
        <p:spPr>
          <a:xfrm>
            <a:off x="457200" y="1600200"/>
            <a:ext cx="8229600" cy="4953000"/>
          </a:xfrm>
          <a:prstGeom prst="rect">
            <a:avLst/>
          </a:prstGeom>
        </p:spPr>
        <p:txBody>
          <a:bodyPr>
            <a:normAutofit fontScale="850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Inspections revealed</a:t>
            </a:r>
          </a:p>
          <a:p>
            <a:pPr lvl="1"/>
            <a:r>
              <a:rPr lang="en-US" dirty="0" smtClean="0"/>
              <a:t>Transmission properly installed to engine flywheel housing</a:t>
            </a:r>
          </a:p>
          <a:p>
            <a:pPr lvl="1"/>
            <a:r>
              <a:rPr lang="en-US" dirty="0" smtClean="0"/>
              <a:t>No fractures in transmission torque converter housing or engine flywheel housing</a:t>
            </a:r>
          </a:p>
          <a:p>
            <a:pPr lvl="1"/>
            <a:r>
              <a:rPr lang="en-US" dirty="0" smtClean="0"/>
              <a:t>Crankshaft bolts tight</a:t>
            </a:r>
          </a:p>
          <a:p>
            <a:pPr lvl="1"/>
            <a:r>
              <a:rPr lang="en-US" dirty="0" err="1" smtClean="0"/>
              <a:t>Flexplate</a:t>
            </a:r>
            <a:r>
              <a:rPr lang="en-US" dirty="0" smtClean="0"/>
              <a:t> assembly correct for engine</a:t>
            </a:r>
          </a:p>
          <a:p>
            <a:pPr lvl="2"/>
            <a:r>
              <a:rPr lang="en-US" dirty="0" smtClean="0"/>
              <a:t>Four </a:t>
            </a:r>
            <a:r>
              <a:rPr lang="en-US" dirty="0" err="1" smtClean="0"/>
              <a:t>flexplates</a:t>
            </a:r>
            <a:r>
              <a:rPr lang="en-US" dirty="0" smtClean="0"/>
              <a:t> present</a:t>
            </a:r>
          </a:p>
          <a:p>
            <a:pPr lvl="1"/>
            <a:r>
              <a:rPr lang="en-US" dirty="0" smtClean="0"/>
              <a:t>Crankshaft endplay measured within engine manufacturer specifications</a:t>
            </a:r>
          </a:p>
          <a:p>
            <a:pPr lvl="1"/>
            <a:r>
              <a:rPr lang="en-US" dirty="0" smtClean="0"/>
              <a:t>Excessive radial movement not found on rear crankshaft flange when pushed up/down</a:t>
            </a:r>
          </a:p>
          <a:p>
            <a:pPr lvl="1"/>
            <a:r>
              <a:rPr lang="en-US" dirty="0" smtClean="0"/>
              <a:t>All engine adaptation components within specification</a:t>
            </a:r>
          </a:p>
          <a:p>
            <a:pPr lvl="2"/>
            <a:r>
              <a:rPr lang="en-US" dirty="0" smtClean="0"/>
              <a:t>Per SIL 60-TR-81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3801206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 txBox="1">
            <a:spLocks/>
          </p:cNvSpPr>
          <p:nvPr/>
        </p:nvSpPr>
        <p:spPr>
          <a:xfrm>
            <a:off x="457200" y="685800"/>
            <a:ext cx="8229600" cy="11430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Case </a:t>
            </a:r>
            <a:r>
              <a:rPr lang="en-US" dirty="0" smtClean="0"/>
              <a:t>Study #1</a:t>
            </a:r>
            <a:endParaRPr lang="en-US" dirty="0"/>
          </a:p>
        </p:txBody>
      </p:sp>
      <p:sp>
        <p:nvSpPr>
          <p:cNvPr id="6" name="Content Placeholder 4"/>
          <p:cNvSpPr txBox="1">
            <a:spLocks/>
          </p:cNvSpPr>
          <p:nvPr/>
        </p:nvSpPr>
        <p:spPr>
          <a:xfrm>
            <a:off x="457200" y="1600200"/>
            <a:ext cx="8229600" cy="4953000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Inspections </a:t>
            </a:r>
            <a:r>
              <a:rPr lang="en-US" dirty="0" smtClean="0"/>
              <a:t>revealed</a:t>
            </a:r>
            <a:r>
              <a:rPr lang="en-US" sz="1200" dirty="0" smtClean="0"/>
              <a:t> (cont’d)</a:t>
            </a:r>
            <a:endParaRPr lang="en-US" sz="1200" dirty="0"/>
          </a:p>
          <a:p>
            <a:pPr lvl="1"/>
            <a:r>
              <a:rPr lang="en-US" dirty="0" smtClean="0"/>
              <a:t>No apparent engine problem relating to misfire or excessive vibration</a:t>
            </a:r>
          </a:p>
          <a:p>
            <a:pPr lvl="1"/>
            <a:r>
              <a:rPr lang="en-US" dirty="0" smtClean="0"/>
              <a:t>Torque converter pump tangs are fractured in tang root area</a:t>
            </a:r>
          </a:p>
          <a:p>
            <a:pPr lvl="2"/>
            <a:r>
              <a:rPr lang="en-US" dirty="0" smtClean="0"/>
              <a:t>Tangs are not bent, battered or worn</a:t>
            </a:r>
          </a:p>
          <a:p>
            <a:pPr lvl="1"/>
            <a:r>
              <a:rPr lang="en-US" dirty="0" smtClean="0"/>
              <a:t>Charging pump bushing journal surface not worn on one side</a:t>
            </a:r>
          </a:p>
          <a:p>
            <a:pPr lvl="1"/>
            <a:r>
              <a:rPr lang="en-US" dirty="0" smtClean="0"/>
              <a:t>Ruled out</a:t>
            </a:r>
          </a:p>
          <a:p>
            <a:pPr lvl="2"/>
            <a:r>
              <a:rPr lang="en-US" dirty="0" smtClean="0"/>
              <a:t>Improper transmission fluid maintenance</a:t>
            </a:r>
          </a:p>
          <a:p>
            <a:pPr lvl="2"/>
            <a:r>
              <a:rPr lang="en-US" dirty="0" smtClean="0"/>
              <a:t>Out-of-flat transmission front support</a:t>
            </a:r>
            <a:endParaRPr lang="en-US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2562897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 txBox="1">
            <a:spLocks/>
          </p:cNvSpPr>
          <p:nvPr/>
        </p:nvSpPr>
        <p:spPr>
          <a:xfrm>
            <a:off x="457200" y="685800"/>
            <a:ext cx="8229600" cy="11430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Case </a:t>
            </a:r>
            <a:r>
              <a:rPr lang="en-US" dirty="0" smtClean="0"/>
              <a:t>Study #1</a:t>
            </a:r>
            <a:endParaRPr lang="en-US" dirty="0"/>
          </a:p>
        </p:txBody>
      </p:sp>
      <p:sp>
        <p:nvSpPr>
          <p:cNvPr id="6" name="Content Placeholder 4"/>
          <p:cNvSpPr txBox="1">
            <a:spLocks/>
          </p:cNvSpPr>
          <p:nvPr/>
        </p:nvSpPr>
        <p:spPr>
          <a:xfrm>
            <a:off x="457200" y="1600200"/>
            <a:ext cx="8229600" cy="4953000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Inspections revealed</a:t>
            </a:r>
            <a:r>
              <a:rPr lang="en-US" sz="2000" dirty="0"/>
              <a:t> (cont’d)</a:t>
            </a:r>
          </a:p>
          <a:p>
            <a:pPr lvl="1"/>
            <a:r>
              <a:rPr lang="en-US" dirty="0" smtClean="0"/>
              <a:t>Truck equipped with engine driven hydraulic pump</a:t>
            </a:r>
          </a:p>
          <a:p>
            <a:pPr lvl="2"/>
            <a:r>
              <a:rPr lang="en-US" dirty="0" smtClean="0"/>
              <a:t>Pump driven via driveshaft from front of crankshaft</a:t>
            </a:r>
          </a:p>
          <a:p>
            <a:pPr lvl="2"/>
            <a:r>
              <a:rPr lang="en-US" dirty="0" smtClean="0"/>
              <a:t>Driveshaft equipped with </a:t>
            </a:r>
            <a:r>
              <a:rPr lang="en-US" dirty="0" err="1" smtClean="0"/>
              <a:t>Carden</a:t>
            </a:r>
            <a:r>
              <a:rPr lang="en-US" dirty="0" smtClean="0"/>
              <a:t> style U-joints</a:t>
            </a:r>
          </a:p>
          <a:p>
            <a:pPr lvl="1"/>
            <a:r>
              <a:rPr lang="en-US" dirty="0" smtClean="0"/>
              <a:t>Possibility of physical issue with </a:t>
            </a:r>
            <a:r>
              <a:rPr lang="en-US" dirty="0" err="1" smtClean="0"/>
              <a:t>flexplates</a:t>
            </a:r>
            <a:r>
              <a:rPr lang="en-US" dirty="0" smtClean="0"/>
              <a:t> and converter pump tangs are extremely low</a:t>
            </a:r>
          </a:p>
          <a:p>
            <a:pPr lvl="2"/>
            <a:r>
              <a:rPr lang="en-US" dirty="0" smtClean="0"/>
              <a:t>Pump tang fracture not common</a:t>
            </a:r>
            <a:r>
              <a:rPr lang="en-US" dirty="0"/>
              <a:t> </a:t>
            </a:r>
            <a:r>
              <a:rPr lang="en-US" dirty="0" smtClean="0"/>
              <a:t>secondary damage from </a:t>
            </a:r>
            <a:r>
              <a:rPr lang="en-US" dirty="0" err="1" smtClean="0"/>
              <a:t>flexplate</a:t>
            </a:r>
            <a:r>
              <a:rPr lang="en-US" dirty="0" smtClean="0"/>
              <a:t> failure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9998469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 txBox="1">
            <a:spLocks/>
          </p:cNvSpPr>
          <p:nvPr/>
        </p:nvSpPr>
        <p:spPr>
          <a:xfrm>
            <a:off x="457200" y="685800"/>
            <a:ext cx="8229600" cy="11430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Case Study</a:t>
            </a:r>
            <a:endParaRPr lang="en-US" dirty="0"/>
          </a:p>
        </p:txBody>
      </p:sp>
      <p:sp>
        <p:nvSpPr>
          <p:cNvPr id="6" name="Content Placeholder 4"/>
          <p:cNvSpPr txBox="1">
            <a:spLocks/>
          </p:cNvSpPr>
          <p:nvPr/>
        </p:nvSpPr>
        <p:spPr>
          <a:xfrm>
            <a:off x="457200" y="1600200"/>
            <a:ext cx="8229600" cy="4876800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Component damage found: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2392" y="4953000"/>
            <a:ext cx="159902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Fractured flex plate</a:t>
            </a:r>
            <a:endParaRPr lang="en-US" sz="1400" dirty="0"/>
          </a:p>
        </p:txBody>
      </p:sp>
      <p:sp>
        <p:nvSpPr>
          <p:cNvPr id="8" name="TextBox 7"/>
          <p:cNvSpPr txBox="1"/>
          <p:nvPr/>
        </p:nvSpPr>
        <p:spPr>
          <a:xfrm>
            <a:off x="4076106" y="6219700"/>
            <a:ext cx="16695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Fractured flex plates</a:t>
            </a:r>
            <a:endParaRPr lang="en-US" sz="14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18</a:t>
            </a:fld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92" y="2209800"/>
            <a:ext cx="4492581" cy="275720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106" y="3411270"/>
            <a:ext cx="4915494" cy="283713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91777402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 txBox="1">
            <a:spLocks/>
          </p:cNvSpPr>
          <p:nvPr/>
        </p:nvSpPr>
        <p:spPr>
          <a:xfrm>
            <a:off x="457200" y="685800"/>
            <a:ext cx="8229600" cy="11430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Case Study</a:t>
            </a:r>
            <a:endParaRPr lang="en-US" dirty="0"/>
          </a:p>
        </p:txBody>
      </p:sp>
      <p:sp>
        <p:nvSpPr>
          <p:cNvPr id="6" name="Content Placeholder 4"/>
          <p:cNvSpPr txBox="1">
            <a:spLocks/>
          </p:cNvSpPr>
          <p:nvPr/>
        </p:nvSpPr>
        <p:spPr>
          <a:xfrm>
            <a:off x="457200" y="1600200"/>
            <a:ext cx="8229600" cy="4876800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Component damage found: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64275" y="3971299"/>
            <a:ext cx="104490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Pump tangs</a:t>
            </a:r>
            <a:endParaRPr lang="en-US" sz="1400" dirty="0"/>
          </a:p>
        </p:txBody>
      </p:sp>
      <p:sp>
        <p:nvSpPr>
          <p:cNvPr id="8" name="TextBox 7"/>
          <p:cNvSpPr txBox="1"/>
          <p:nvPr/>
        </p:nvSpPr>
        <p:spPr>
          <a:xfrm>
            <a:off x="2116407" y="6181098"/>
            <a:ext cx="145764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Crankshaft flange</a:t>
            </a:r>
            <a:endParaRPr lang="en-US" sz="14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19</a:t>
            </a:fld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275" y="2280765"/>
            <a:ext cx="3642154" cy="1690534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7478" y="2280765"/>
            <a:ext cx="3592515" cy="259080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0262" y="3755544"/>
            <a:ext cx="3642976" cy="2425553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2" name="TextBox 11"/>
          <p:cNvSpPr txBox="1"/>
          <p:nvPr/>
        </p:nvSpPr>
        <p:spPr>
          <a:xfrm>
            <a:off x="6157883" y="4871565"/>
            <a:ext cx="246811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Charging pump bushing journal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752157133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 idx="4294967295"/>
          </p:nvPr>
        </p:nvSpPr>
        <p:spPr>
          <a:xfrm>
            <a:off x="457200" y="685800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Vibration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4294967295"/>
          </p:nvPr>
        </p:nvSpPr>
        <p:spPr>
          <a:xfrm>
            <a:off x="457200" y="1676400"/>
            <a:ext cx="8229600" cy="4800600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dirty="0" smtClean="0"/>
              <a:t>All mechanical systems will vibrate</a:t>
            </a:r>
          </a:p>
          <a:p>
            <a:r>
              <a:rPr lang="en-US" dirty="0" smtClean="0"/>
              <a:t>Vibration is cyclic displacement versus time</a:t>
            </a:r>
          </a:p>
          <a:p>
            <a:pPr lvl="1"/>
            <a:r>
              <a:rPr lang="en-US" dirty="0" smtClean="0"/>
              <a:t>Displacement measured in Amplitude (A)</a:t>
            </a:r>
          </a:p>
          <a:p>
            <a:pPr lvl="1"/>
            <a:r>
              <a:rPr lang="en-US" dirty="0" smtClean="0"/>
              <a:t>Frequency measured in cycles/second (Hz)</a:t>
            </a:r>
          </a:p>
          <a:p>
            <a:r>
              <a:rPr lang="en-US" dirty="0" smtClean="0"/>
              <a:t>Every system has a Natural Frequency</a:t>
            </a:r>
          </a:p>
          <a:p>
            <a:pPr lvl="1"/>
            <a:r>
              <a:rPr lang="en-US" dirty="0" smtClean="0"/>
              <a:t>Determined by mass/elastic characteristics of system</a:t>
            </a:r>
            <a:endParaRPr lang="en-US" dirty="0" smtClean="0"/>
          </a:p>
          <a:p>
            <a:endParaRPr lang="en-US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8961792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 txBox="1">
            <a:spLocks/>
          </p:cNvSpPr>
          <p:nvPr/>
        </p:nvSpPr>
        <p:spPr>
          <a:xfrm>
            <a:off x="457200" y="685800"/>
            <a:ext cx="8229600" cy="11430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Case </a:t>
            </a:r>
            <a:r>
              <a:rPr lang="en-US" dirty="0" smtClean="0"/>
              <a:t>Study #1</a:t>
            </a:r>
            <a:endParaRPr lang="en-US" dirty="0"/>
          </a:p>
        </p:txBody>
      </p:sp>
      <p:sp>
        <p:nvSpPr>
          <p:cNvPr id="6" name="Content Placeholder 4"/>
          <p:cNvSpPr txBox="1">
            <a:spLocks/>
          </p:cNvSpPr>
          <p:nvPr/>
        </p:nvSpPr>
        <p:spPr>
          <a:xfrm>
            <a:off x="457200" y="1600200"/>
            <a:ext cx="8229600" cy="4953000"/>
          </a:xfrm>
          <a:prstGeom prst="rect">
            <a:avLst/>
          </a:prstGeom>
        </p:spPr>
        <p:txBody>
          <a:bodyPr>
            <a:normAutofit fontScale="92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Situation is unique</a:t>
            </a:r>
          </a:p>
          <a:p>
            <a:pPr lvl="1"/>
            <a:r>
              <a:rPr lang="en-US" dirty="0" smtClean="0"/>
              <a:t>Troubleshoot further to determine</a:t>
            </a:r>
          </a:p>
          <a:p>
            <a:pPr lvl="2"/>
            <a:r>
              <a:rPr lang="en-US" dirty="0" smtClean="0"/>
              <a:t>Is something unique on vehicle?</a:t>
            </a:r>
          </a:p>
          <a:p>
            <a:pPr lvl="2"/>
            <a:r>
              <a:rPr lang="en-US" dirty="0" smtClean="0"/>
              <a:t>Unique operation or environment?</a:t>
            </a:r>
          </a:p>
          <a:p>
            <a:r>
              <a:rPr lang="en-US" dirty="0" smtClean="0"/>
              <a:t>Crankshaft driven pump is not common</a:t>
            </a:r>
          </a:p>
          <a:p>
            <a:r>
              <a:rPr lang="en-US" dirty="0" smtClean="0"/>
              <a:t>We know torsional vibration can also be excited by driveline U-joints or driven equipment</a:t>
            </a:r>
          </a:p>
          <a:p>
            <a:pPr lvl="1"/>
            <a:r>
              <a:rPr lang="en-US" dirty="0" smtClean="0"/>
              <a:t>Inter-axle </a:t>
            </a:r>
            <a:r>
              <a:rPr lang="en-US" dirty="0" err="1" smtClean="0"/>
              <a:t>driveshafts</a:t>
            </a:r>
            <a:r>
              <a:rPr lang="en-US" dirty="0" smtClean="0"/>
              <a:t> not within Allison requirements can excite torsional vibration</a:t>
            </a:r>
            <a:endParaRPr lang="en-US" dirty="0"/>
          </a:p>
          <a:p>
            <a:pPr lvl="1"/>
            <a:r>
              <a:rPr lang="en-US" dirty="0" smtClean="0"/>
              <a:t>Instantaneous torque absorption of driven equipment can excite torsional vibration</a:t>
            </a:r>
          </a:p>
          <a:p>
            <a:pPr lvl="2"/>
            <a:r>
              <a:rPr lang="en-US" dirty="0" smtClean="0"/>
              <a:t>Can produce dynamic torque exceeding limits for shaft life and accumulates cycles rapidly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6497447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 txBox="1">
            <a:spLocks/>
          </p:cNvSpPr>
          <p:nvPr/>
        </p:nvSpPr>
        <p:spPr>
          <a:xfrm>
            <a:off x="457200" y="685800"/>
            <a:ext cx="8229600" cy="11430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Case Study</a:t>
            </a:r>
            <a:endParaRPr lang="en-US" dirty="0"/>
          </a:p>
        </p:txBody>
      </p:sp>
      <p:sp>
        <p:nvSpPr>
          <p:cNvPr id="6" name="Content Placeholder 4"/>
          <p:cNvSpPr txBox="1">
            <a:spLocks/>
          </p:cNvSpPr>
          <p:nvPr/>
        </p:nvSpPr>
        <p:spPr>
          <a:xfrm>
            <a:off x="457200" y="1600200"/>
            <a:ext cx="8229600" cy="4876800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Images of installed pump</a:t>
            </a:r>
            <a:endParaRPr lang="en-US" dirty="0" smtClean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21</a:t>
            </a:fld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399" y="2286000"/>
            <a:ext cx="4563291" cy="304800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5800" y="3124200"/>
            <a:ext cx="4432465" cy="3229771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869808589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 txBox="1">
            <a:spLocks/>
          </p:cNvSpPr>
          <p:nvPr/>
        </p:nvSpPr>
        <p:spPr>
          <a:xfrm>
            <a:off x="457200" y="685800"/>
            <a:ext cx="8229600" cy="11430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Case </a:t>
            </a:r>
            <a:r>
              <a:rPr lang="en-US" dirty="0" smtClean="0"/>
              <a:t>Study #1</a:t>
            </a:r>
            <a:endParaRPr lang="en-US" dirty="0"/>
          </a:p>
        </p:txBody>
      </p:sp>
      <p:sp>
        <p:nvSpPr>
          <p:cNvPr id="6" name="Content Placeholder 4"/>
          <p:cNvSpPr txBox="1">
            <a:spLocks/>
          </p:cNvSpPr>
          <p:nvPr/>
        </p:nvSpPr>
        <p:spPr>
          <a:xfrm>
            <a:off x="457200" y="1600200"/>
            <a:ext cx="8229600" cy="4876800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Angularity of pump driveshaft universal joints measured as follows:</a:t>
            </a:r>
          </a:p>
          <a:p>
            <a:pPr lvl="1"/>
            <a:r>
              <a:rPr lang="en-US" dirty="0" smtClean="0"/>
              <a:t>Torsional is 31 rad/sec/sec</a:t>
            </a:r>
          </a:p>
          <a:p>
            <a:pPr lvl="1"/>
            <a:r>
              <a:rPr lang="en-US" dirty="0" smtClean="0"/>
              <a:t>Inertial Drive is 1459 rad/sec/sec</a:t>
            </a:r>
          </a:p>
          <a:p>
            <a:pPr lvl="1"/>
            <a:r>
              <a:rPr lang="en-US" dirty="0" smtClean="0"/>
              <a:t>Inertial Coast is 1429 rad/sec/sec</a:t>
            </a:r>
          </a:p>
          <a:p>
            <a:r>
              <a:rPr lang="en-US" dirty="0" smtClean="0"/>
              <a:t>Vehicle driveline maximum limits to not apply to this type of driveline</a:t>
            </a:r>
          </a:p>
          <a:p>
            <a:pPr lvl="1"/>
            <a:r>
              <a:rPr lang="en-US" dirty="0" smtClean="0"/>
              <a:t>Subject maximum limits for “Input” style drivelines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4407145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 txBox="1">
            <a:spLocks/>
          </p:cNvSpPr>
          <p:nvPr/>
        </p:nvSpPr>
        <p:spPr>
          <a:xfrm>
            <a:off x="457200" y="685800"/>
            <a:ext cx="8229600" cy="11430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Case </a:t>
            </a:r>
            <a:r>
              <a:rPr lang="en-US" dirty="0" smtClean="0"/>
              <a:t>Study #1</a:t>
            </a:r>
            <a:endParaRPr lang="en-US" dirty="0"/>
          </a:p>
        </p:txBody>
      </p:sp>
      <p:sp>
        <p:nvSpPr>
          <p:cNvPr id="6" name="Content Placeholder 4"/>
          <p:cNvSpPr txBox="1">
            <a:spLocks/>
          </p:cNvSpPr>
          <p:nvPr/>
        </p:nvSpPr>
        <p:spPr>
          <a:xfrm>
            <a:off x="457200" y="1600200"/>
            <a:ext cx="8229600" cy="4876800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“Input” style driveline maximum limits</a:t>
            </a:r>
            <a:r>
              <a:rPr lang="en-US" sz="1400" dirty="0" smtClean="0"/>
              <a:t> (based on a 4 degree maximum angle at speeds below 3000 rpm)</a:t>
            </a:r>
          </a:p>
          <a:p>
            <a:pPr lvl="1"/>
            <a:r>
              <a:rPr lang="en-US" dirty="0" smtClean="0"/>
              <a:t>Torsional is 100 rad/sec/sec</a:t>
            </a:r>
          </a:p>
          <a:p>
            <a:pPr lvl="1"/>
            <a:r>
              <a:rPr lang="en-US" dirty="0" smtClean="0"/>
              <a:t>Inertial Drive is 500 rad/sec/sec</a:t>
            </a:r>
          </a:p>
          <a:p>
            <a:pPr lvl="1"/>
            <a:r>
              <a:rPr lang="en-US" dirty="0" smtClean="0"/>
              <a:t>Inertial Coast is 500 rad/sec/sec</a:t>
            </a:r>
          </a:p>
          <a:p>
            <a:r>
              <a:rPr lang="en-US" dirty="0" smtClean="0"/>
              <a:t>Lower acceleration limits due to damaging effects of Secondary Couple</a:t>
            </a:r>
          </a:p>
          <a:p>
            <a:r>
              <a:rPr lang="en-US" dirty="0" smtClean="0"/>
              <a:t>Per Tech Data:</a:t>
            </a:r>
          </a:p>
          <a:p>
            <a:pPr lvl="1"/>
            <a:r>
              <a:rPr lang="en-US" dirty="0" smtClean="0"/>
              <a:t>Driveline is Intersecting Shafts design</a:t>
            </a:r>
          </a:p>
          <a:p>
            <a:pPr lvl="1"/>
            <a:r>
              <a:rPr lang="en-US" dirty="0" smtClean="0"/>
              <a:t>Intersecting axes designs are not allowed</a:t>
            </a:r>
          </a:p>
          <a:p>
            <a:endParaRPr lang="en-US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1226813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 txBox="1">
            <a:spLocks/>
          </p:cNvSpPr>
          <p:nvPr/>
        </p:nvSpPr>
        <p:spPr>
          <a:xfrm>
            <a:off x="457200" y="685800"/>
            <a:ext cx="8229600" cy="11430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Case </a:t>
            </a:r>
            <a:r>
              <a:rPr lang="en-US" dirty="0" smtClean="0"/>
              <a:t>Study #1</a:t>
            </a:r>
            <a:endParaRPr lang="en-US" dirty="0"/>
          </a:p>
        </p:txBody>
      </p:sp>
      <p:sp>
        <p:nvSpPr>
          <p:cNvPr id="6" name="Content Placeholder 4"/>
          <p:cNvSpPr txBox="1">
            <a:spLocks/>
          </p:cNvSpPr>
          <p:nvPr/>
        </p:nvSpPr>
        <p:spPr>
          <a:xfrm>
            <a:off x="457200" y="1600200"/>
            <a:ext cx="8229600" cy="4876800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Truck does not have a remote mounted transmission with an input driveline</a:t>
            </a:r>
          </a:p>
          <a:p>
            <a:r>
              <a:rPr lang="en-US" dirty="0" smtClean="0"/>
              <a:t>General guideline used for determining maximum continuous U-joint operating angle for intersecting axes:</a:t>
            </a:r>
          </a:p>
          <a:p>
            <a:pPr lvl="1"/>
            <a:r>
              <a:rPr lang="en-US" dirty="0" smtClean="0"/>
              <a:t>Joint angles must be maintained smaller due to less favorable summation of forces which produce the couples</a:t>
            </a:r>
          </a:p>
          <a:p>
            <a:pPr lvl="2"/>
            <a:r>
              <a:rPr lang="en-US" dirty="0" smtClean="0"/>
              <a:t>Maximum continuous running joint angle should be less than L/10</a:t>
            </a:r>
          </a:p>
          <a:p>
            <a:pPr lvl="3"/>
            <a:r>
              <a:rPr lang="en-US" dirty="0" smtClean="0"/>
              <a:t>“L” is shaft length in inches</a:t>
            </a:r>
          </a:p>
          <a:p>
            <a:endParaRPr lang="en-US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7903604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 txBox="1">
            <a:spLocks/>
          </p:cNvSpPr>
          <p:nvPr/>
        </p:nvSpPr>
        <p:spPr>
          <a:xfrm>
            <a:off x="457200" y="685800"/>
            <a:ext cx="8229600" cy="11430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Case </a:t>
            </a:r>
            <a:r>
              <a:rPr lang="en-US" dirty="0" smtClean="0"/>
              <a:t>Study #1</a:t>
            </a:r>
            <a:endParaRPr lang="en-US" dirty="0"/>
          </a:p>
        </p:txBody>
      </p:sp>
      <p:sp>
        <p:nvSpPr>
          <p:cNvPr id="6" name="Content Placeholder 4"/>
          <p:cNvSpPr txBox="1">
            <a:spLocks/>
          </p:cNvSpPr>
          <p:nvPr/>
        </p:nvSpPr>
        <p:spPr>
          <a:xfrm>
            <a:off x="457200" y="1600200"/>
            <a:ext cx="8229600" cy="4876800"/>
          </a:xfrm>
          <a:prstGeom prst="rect">
            <a:avLst/>
          </a:prstGeom>
        </p:spPr>
        <p:txBody>
          <a:bodyPr>
            <a:normAutofit fontScale="850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Shaft length is 10 inches</a:t>
            </a:r>
          </a:p>
          <a:p>
            <a:pPr lvl="1"/>
            <a:r>
              <a:rPr lang="en-US" dirty="0" smtClean="0"/>
              <a:t>10 / 10 = 1 degree maximum operating angle</a:t>
            </a:r>
          </a:p>
          <a:p>
            <a:pPr lvl="2"/>
            <a:r>
              <a:rPr lang="en-US" dirty="0" smtClean="0"/>
              <a:t>For both U-joints</a:t>
            </a:r>
          </a:p>
          <a:p>
            <a:r>
              <a:rPr lang="en-US" dirty="0" smtClean="0"/>
              <a:t>Per driveline calculation, “effective” operating angle is:</a:t>
            </a:r>
          </a:p>
          <a:p>
            <a:pPr lvl="1"/>
            <a:r>
              <a:rPr lang="en-US" dirty="0" smtClean="0"/>
              <a:t>Torsional- 6.46 degrees</a:t>
            </a:r>
          </a:p>
          <a:p>
            <a:pPr lvl="1"/>
            <a:r>
              <a:rPr lang="en-US" dirty="0" smtClean="0"/>
              <a:t>Inertial Drive- 9.62 degrees</a:t>
            </a:r>
          </a:p>
          <a:p>
            <a:pPr lvl="1"/>
            <a:r>
              <a:rPr lang="en-US" dirty="0" smtClean="0"/>
              <a:t>Inertial Coast- 7.83 degrees</a:t>
            </a:r>
          </a:p>
          <a:p>
            <a:r>
              <a:rPr lang="en-US" dirty="0" smtClean="0"/>
              <a:t>If amplitude/frequency of U-joints is great enough it can excite torsional vibration</a:t>
            </a:r>
          </a:p>
          <a:p>
            <a:pPr lvl="1"/>
            <a:r>
              <a:rPr lang="en-US" dirty="0" smtClean="0"/>
              <a:t>Can couple with natural frequency of other components in mass/elastic system</a:t>
            </a:r>
          </a:p>
          <a:p>
            <a:pPr lvl="2"/>
            <a:r>
              <a:rPr lang="en-US" dirty="0" smtClean="0"/>
              <a:t>Engine/torque converter/transmission rotation components/drive shafts/axles/wheels </a:t>
            </a:r>
          </a:p>
          <a:p>
            <a:endParaRPr lang="en-US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7961210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 txBox="1">
            <a:spLocks/>
          </p:cNvSpPr>
          <p:nvPr/>
        </p:nvSpPr>
        <p:spPr>
          <a:xfrm>
            <a:off x="457200" y="685800"/>
            <a:ext cx="8229600" cy="11430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Case </a:t>
            </a:r>
            <a:r>
              <a:rPr lang="en-US" dirty="0" smtClean="0"/>
              <a:t>Study #1</a:t>
            </a:r>
            <a:endParaRPr lang="en-US" dirty="0"/>
          </a:p>
        </p:txBody>
      </p:sp>
      <p:sp>
        <p:nvSpPr>
          <p:cNvPr id="6" name="Content Placeholder 4"/>
          <p:cNvSpPr txBox="1">
            <a:spLocks/>
          </p:cNvSpPr>
          <p:nvPr/>
        </p:nvSpPr>
        <p:spPr>
          <a:xfrm>
            <a:off x="457200" y="1600200"/>
            <a:ext cx="8229600" cy="4876800"/>
          </a:xfrm>
          <a:prstGeom prst="rect">
            <a:avLst/>
          </a:prstGeom>
        </p:spPr>
        <p:txBody>
          <a:bodyPr>
            <a:normAutofit fontScale="925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We know:</a:t>
            </a:r>
          </a:p>
          <a:p>
            <a:pPr lvl="1"/>
            <a:r>
              <a:rPr lang="en-US" dirty="0" smtClean="0"/>
              <a:t>An External Force causes resonance when force is cyclical in frequency</a:t>
            </a:r>
          </a:p>
          <a:p>
            <a:pPr lvl="1"/>
            <a:r>
              <a:rPr lang="en-US" dirty="0" smtClean="0"/>
              <a:t>Frequency of force is approximate/equal to natural frequency of the mass/elastic system</a:t>
            </a:r>
          </a:p>
          <a:p>
            <a:pPr lvl="1"/>
            <a:r>
              <a:rPr lang="en-US" dirty="0" smtClean="0"/>
              <a:t>Condition of resonance is a small external force creating high system amplitudes which can cause system failure</a:t>
            </a:r>
          </a:p>
          <a:p>
            <a:pPr lvl="1"/>
            <a:r>
              <a:rPr lang="en-US" dirty="0" smtClean="0"/>
              <a:t>If the amplitude of periodic motion of a shaft in which the shaft is twisted about its axis first in one direction, then the other:</a:t>
            </a:r>
          </a:p>
          <a:p>
            <a:pPr lvl="2"/>
            <a:r>
              <a:rPr lang="en-US" dirty="0" smtClean="0"/>
              <a:t>Exceeding design limits of shaft will cause shaft failure</a:t>
            </a:r>
          </a:p>
          <a:p>
            <a:endParaRPr lang="en-US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5451365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 txBox="1">
            <a:spLocks/>
          </p:cNvSpPr>
          <p:nvPr/>
        </p:nvSpPr>
        <p:spPr>
          <a:xfrm>
            <a:off x="457200" y="685800"/>
            <a:ext cx="8229600" cy="11430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Case </a:t>
            </a:r>
            <a:r>
              <a:rPr lang="en-US" dirty="0" smtClean="0"/>
              <a:t>Study #1</a:t>
            </a:r>
            <a:endParaRPr lang="en-US" dirty="0"/>
          </a:p>
        </p:txBody>
      </p:sp>
      <p:sp>
        <p:nvSpPr>
          <p:cNvPr id="6" name="Content Placeholder 4"/>
          <p:cNvSpPr txBox="1">
            <a:spLocks/>
          </p:cNvSpPr>
          <p:nvPr/>
        </p:nvSpPr>
        <p:spPr>
          <a:xfrm>
            <a:off x="457200" y="1600200"/>
            <a:ext cx="8229600" cy="4876800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Conclusion</a:t>
            </a:r>
          </a:p>
          <a:p>
            <a:pPr lvl="1"/>
            <a:r>
              <a:rPr lang="en-US" dirty="0" err="1" smtClean="0"/>
              <a:t>Flexplates</a:t>
            </a:r>
            <a:r>
              <a:rPr lang="en-US" dirty="0" smtClean="0"/>
              <a:t> are like a shaft between the engine crankshaft and torque converter assembly</a:t>
            </a:r>
          </a:p>
          <a:p>
            <a:pPr lvl="1"/>
            <a:r>
              <a:rPr lang="en-US" dirty="0" smtClean="0"/>
              <a:t>If the variation of angular velocity “twist” is too great, fracture will occur</a:t>
            </a:r>
          </a:p>
          <a:p>
            <a:pPr lvl="1"/>
            <a:r>
              <a:rPr lang="en-US" dirty="0" smtClean="0"/>
              <a:t>Recommended customer adjust universal joints to a maximum of 1 degree</a:t>
            </a:r>
          </a:p>
          <a:p>
            <a:endParaRPr lang="en-US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7495759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 txBox="1">
            <a:spLocks/>
          </p:cNvSpPr>
          <p:nvPr/>
        </p:nvSpPr>
        <p:spPr>
          <a:xfrm>
            <a:off x="457200" y="685800"/>
            <a:ext cx="8229600" cy="11430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Case </a:t>
            </a:r>
            <a:r>
              <a:rPr lang="en-US" dirty="0" smtClean="0"/>
              <a:t>Study #2</a:t>
            </a:r>
            <a:endParaRPr lang="en-US" dirty="0"/>
          </a:p>
        </p:txBody>
      </p:sp>
      <p:sp>
        <p:nvSpPr>
          <p:cNvPr id="6" name="Content Placeholder 4"/>
          <p:cNvSpPr txBox="1">
            <a:spLocks/>
          </p:cNvSpPr>
          <p:nvPr/>
        </p:nvSpPr>
        <p:spPr>
          <a:xfrm>
            <a:off x="457200" y="1600200"/>
            <a:ext cx="8229600" cy="4876800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Issue</a:t>
            </a:r>
          </a:p>
          <a:p>
            <a:pPr lvl="1"/>
            <a:r>
              <a:rPr lang="en-US" dirty="0" smtClean="0"/>
              <a:t>Fractured P2 carrier</a:t>
            </a:r>
            <a:endParaRPr lang="en-US" dirty="0" smtClean="0"/>
          </a:p>
          <a:p>
            <a:pPr lvl="2"/>
            <a:r>
              <a:rPr lang="en-US" dirty="0" smtClean="0"/>
              <a:t>Vehicle mileage </a:t>
            </a:r>
            <a:r>
              <a:rPr lang="en-US" dirty="0" smtClean="0"/>
              <a:t>between </a:t>
            </a:r>
            <a:r>
              <a:rPr lang="en-US" dirty="0" smtClean="0"/>
              <a:t>50</a:t>
            </a:r>
            <a:r>
              <a:rPr lang="en-US" dirty="0" smtClean="0"/>
              <a:t>,000 – 80,000 (80,467 – 128,748 Km)</a:t>
            </a:r>
          </a:p>
          <a:p>
            <a:r>
              <a:rPr lang="en-US" dirty="0" smtClean="0"/>
              <a:t>Transmission</a:t>
            </a:r>
            <a:endParaRPr lang="en-US" dirty="0" smtClean="0"/>
          </a:p>
          <a:p>
            <a:pPr lvl="1"/>
            <a:r>
              <a:rPr lang="en-US" dirty="0" smtClean="0"/>
              <a:t>2</a:t>
            </a:r>
            <a:r>
              <a:rPr lang="en-US" dirty="0" smtClean="0"/>
              <a:t>000 </a:t>
            </a:r>
            <a:r>
              <a:rPr lang="en-US" dirty="0" smtClean="0"/>
              <a:t>Series</a:t>
            </a:r>
          </a:p>
          <a:p>
            <a:r>
              <a:rPr lang="en-US" dirty="0" smtClean="0"/>
              <a:t>Vocation</a:t>
            </a:r>
          </a:p>
          <a:p>
            <a:pPr lvl="1"/>
            <a:r>
              <a:rPr lang="en-US" dirty="0" smtClean="0"/>
              <a:t>Pickup/Delivery and school bus</a:t>
            </a:r>
            <a:endParaRPr lang="en-US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1259129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 txBox="1">
            <a:spLocks/>
          </p:cNvSpPr>
          <p:nvPr/>
        </p:nvSpPr>
        <p:spPr>
          <a:xfrm>
            <a:off x="457200" y="685800"/>
            <a:ext cx="8229600" cy="11430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Case </a:t>
            </a:r>
            <a:r>
              <a:rPr lang="en-US" dirty="0" smtClean="0"/>
              <a:t>Study #2</a:t>
            </a:r>
            <a:endParaRPr lang="en-US" dirty="0"/>
          </a:p>
        </p:txBody>
      </p:sp>
      <p:sp>
        <p:nvSpPr>
          <p:cNvPr id="6" name="Content Placeholder 4"/>
          <p:cNvSpPr txBox="1">
            <a:spLocks/>
          </p:cNvSpPr>
          <p:nvPr/>
        </p:nvSpPr>
        <p:spPr>
          <a:xfrm>
            <a:off x="457200" y="1600200"/>
            <a:ext cx="8229600" cy="4876800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Background</a:t>
            </a:r>
          </a:p>
          <a:p>
            <a:pPr lvl="1"/>
            <a:r>
              <a:rPr lang="en-US" dirty="0" smtClean="0"/>
              <a:t>Various customers between 2006 and 2008 experience approximately 255 failures of P2 carrier</a:t>
            </a:r>
          </a:p>
          <a:p>
            <a:pPr lvl="2"/>
            <a:r>
              <a:rPr lang="en-US" dirty="0" smtClean="0"/>
              <a:t>One particular large rental truck customer experience 62% of overall failures</a:t>
            </a:r>
          </a:p>
          <a:p>
            <a:pPr lvl="1"/>
            <a:r>
              <a:rPr lang="en-US" dirty="0" smtClean="0"/>
              <a:t>Failed P2 carriers are returned to Allison Indianapolis for inspection and analysis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5343280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 idx="4294967295"/>
          </p:nvPr>
        </p:nvSpPr>
        <p:spPr>
          <a:xfrm>
            <a:off x="457200" y="685800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Vibration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4294967295"/>
          </p:nvPr>
        </p:nvSpPr>
        <p:spPr>
          <a:xfrm>
            <a:off x="457200" y="1676400"/>
            <a:ext cx="8229600" cy="4800600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dirty="0" smtClean="0"/>
              <a:t>Examples of natural frequency:</a:t>
            </a:r>
          </a:p>
          <a:p>
            <a:pPr lvl="1"/>
            <a:endParaRPr lang="en-US" dirty="0" smtClean="0"/>
          </a:p>
          <a:p>
            <a:endParaRPr lang="en-US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</a:t>
            </a:fld>
            <a:endParaRPr lang="en-US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218642"/>
              </p:ext>
            </p:extLst>
          </p:nvPr>
        </p:nvGraphicFramePr>
        <p:xfrm>
          <a:off x="1295400" y="2819400"/>
          <a:ext cx="6629400" cy="2514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14700"/>
                <a:gridCol w="3314700"/>
              </a:tblGrid>
              <a:tr h="461221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System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Mass/Elastic Characteristics</a:t>
                      </a:r>
                      <a:endParaRPr lang="en-US" dirty="0"/>
                    </a:p>
                  </a:txBody>
                  <a:tcPr/>
                </a:tc>
              </a:tr>
              <a:tr h="461221">
                <a:tc>
                  <a:txBody>
                    <a:bodyPr/>
                    <a:lstStyle/>
                    <a:p>
                      <a:r>
                        <a:rPr lang="en-US" dirty="0" smtClean="0"/>
                        <a:t>Pendulum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Length of string</a:t>
                      </a:r>
                    </a:p>
                  </a:txBody>
                  <a:tcPr anchor="ctr"/>
                </a:tc>
              </a:tr>
              <a:tr h="796079">
                <a:tc>
                  <a:txBody>
                    <a:bodyPr/>
                    <a:lstStyle/>
                    <a:p>
                      <a:r>
                        <a:rPr lang="en-US" dirty="0" smtClean="0"/>
                        <a:t>Guitar</a:t>
                      </a:r>
                      <a:r>
                        <a:rPr lang="en-US" baseline="0" dirty="0" smtClean="0"/>
                        <a:t> string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Length, tension, diameter of wire, etc.</a:t>
                      </a:r>
                      <a:endParaRPr lang="en-US" dirty="0"/>
                    </a:p>
                  </a:txBody>
                  <a:tcPr anchor="ctr"/>
                </a:tc>
              </a:tr>
              <a:tr h="796079">
                <a:tc>
                  <a:txBody>
                    <a:bodyPr/>
                    <a:lstStyle/>
                    <a:p>
                      <a:r>
                        <a:rPr lang="en-US" dirty="0" smtClean="0"/>
                        <a:t>Tuning</a:t>
                      </a:r>
                      <a:r>
                        <a:rPr lang="en-US" baseline="0" dirty="0" smtClean="0"/>
                        <a:t> fork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Shape, length of legs, material, etc.</a:t>
                      </a:r>
                      <a:endParaRPr lang="en-US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2879984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 txBox="1">
            <a:spLocks/>
          </p:cNvSpPr>
          <p:nvPr/>
        </p:nvSpPr>
        <p:spPr>
          <a:xfrm>
            <a:off x="457200" y="685800"/>
            <a:ext cx="8229600" cy="11430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Case </a:t>
            </a:r>
            <a:r>
              <a:rPr lang="en-US" dirty="0" smtClean="0"/>
              <a:t>Study #2</a:t>
            </a:r>
            <a:endParaRPr lang="en-US" dirty="0"/>
          </a:p>
        </p:txBody>
      </p:sp>
      <p:sp>
        <p:nvSpPr>
          <p:cNvPr id="6" name="Content Placeholder 4"/>
          <p:cNvSpPr txBox="1">
            <a:spLocks/>
          </p:cNvSpPr>
          <p:nvPr/>
        </p:nvSpPr>
        <p:spPr>
          <a:xfrm>
            <a:off x="457200" y="1600200"/>
            <a:ext cx="3657600" cy="4343400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Findings</a:t>
            </a:r>
          </a:p>
          <a:p>
            <a:pPr lvl="1"/>
            <a:r>
              <a:rPr lang="en-US" dirty="0" smtClean="0"/>
              <a:t>Fracture origin is consistently at a lubrication hole</a:t>
            </a:r>
          </a:p>
          <a:p>
            <a:pPr lvl="1"/>
            <a:r>
              <a:rPr lang="en-US" dirty="0" smtClean="0"/>
              <a:t>Fracture mode is torsion</a:t>
            </a:r>
          </a:p>
          <a:p>
            <a:pPr lvl="1"/>
            <a:r>
              <a:rPr lang="en-US" dirty="0" smtClean="0"/>
              <a:t>Material and geometry are within specifications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30</a:t>
            </a:fld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6200" y="1828800"/>
            <a:ext cx="5121138" cy="411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582590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 txBox="1">
            <a:spLocks/>
          </p:cNvSpPr>
          <p:nvPr/>
        </p:nvSpPr>
        <p:spPr>
          <a:xfrm>
            <a:off x="457200" y="685800"/>
            <a:ext cx="8229600" cy="11430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Case </a:t>
            </a:r>
            <a:r>
              <a:rPr lang="en-US" dirty="0" smtClean="0"/>
              <a:t>Study #2</a:t>
            </a:r>
            <a:endParaRPr lang="en-US" dirty="0"/>
          </a:p>
        </p:txBody>
      </p:sp>
      <p:sp>
        <p:nvSpPr>
          <p:cNvPr id="6" name="Content Placeholder 4"/>
          <p:cNvSpPr txBox="1">
            <a:spLocks/>
          </p:cNvSpPr>
          <p:nvPr/>
        </p:nvSpPr>
        <p:spPr>
          <a:xfrm>
            <a:off x="457200" y="1600200"/>
            <a:ext cx="8305800" cy="4343400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Findings</a:t>
            </a:r>
            <a:r>
              <a:rPr lang="en-US" sz="1200" dirty="0" smtClean="0"/>
              <a:t> (cont’d)</a:t>
            </a:r>
          </a:p>
          <a:p>
            <a:pPr lvl="1"/>
            <a:r>
              <a:rPr lang="en-US" dirty="0" smtClean="0"/>
              <a:t>Engine power is confirmed within transmission input ratings</a:t>
            </a:r>
          </a:p>
          <a:p>
            <a:pPr lvl="1"/>
            <a:r>
              <a:rPr lang="en-US" dirty="0" smtClean="0"/>
              <a:t>Issue only experience with one OEM</a:t>
            </a:r>
          </a:p>
          <a:p>
            <a:pPr lvl="2"/>
            <a:r>
              <a:rPr lang="en-US" dirty="0" smtClean="0"/>
              <a:t>In each instance same model engine was present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9915255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 txBox="1">
            <a:spLocks/>
          </p:cNvSpPr>
          <p:nvPr/>
        </p:nvSpPr>
        <p:spPr>
          <a:xfrm>
            <a:off x="457200" y="685800"/>
            <a:ext cx="8229600" cy="11430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Case </a:t>
            </a:r>
            <a:r>
              <a:rPr lang="en-US" dirty="0" smtClean="0"/>
              <a:t>Study #2</a:t>
            </a:r>
            <a:endParaRPr lang="en-US" dirty="0"/>
          </a:p>
        </p:txBody>
      </p:sp>
      <p:sp>
        <p:nvSpPr>
          <p:cNvPr id="6" name="Content Placeholder 4"/>
          <p:cNvSpPr txBox="1">
            <a:spLocks/>
          </p:cNvSpPr>
          <p:nvPr/>
        </p:nvSpPr>
        <p:spPr>
          <a:xfrm>
            <a:off x="457200" y="1600200"/>
            <a:ext cx="8305800" cy="914400"/>
          </a:xfrm>
          <a:prstGeom prst="rect">
            <a:avLst/>
          </a:prstGeom>
        </p:spPr>
        <p:txBody>
          <a:bodyPr>
            <a:normAutofit fontScale="700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Diagnosis</a:t>
            </a:r>
          </a:p>
          <a:p>
            <a:pPr lvl="1"/>
            <a:r>
              <a:rPr lang="en-US" dirty="0" smtClean="0"/>
              <a:t>Truck experiencing multiple P2 carrier failures selected for vehicle torsional measurements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32</a:t>
            </a:fld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9555" y="2514600"/>
            <a:ext cx="6044245" cy="419100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231383705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 txBox="1">
            <a:spLocks/>
          </p:cNvSpPr>
          <p:nvPr/>
        </p:nvSpPr>
        <p:spPr>
          <a:xfrm>
            <a:off x="457200" y="685800"/>
            <a:ext cx="8229600" cy="11430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Case </a:t>
            </a:r>
            <a:r>
              <a:rPr lang="en-US" dirty="0" smtClean="0"/>
              <a:t>Study #2</a:t>
            </a:r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33</a:t>
            </a:fld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424050"/>
            <a:ext cx="8077200" cy="5031966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660630903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 txBox="1">
            <a:spLocks/>
          </p:cNvSpPr>
          <p:nvPr/>
        </p:nvSpPr>
        <p:spPr>
          <a:xfrm>
            <a:off x="457200" y="685800"/>
            <a:ext cx="8229600" cy="11430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Case </a:t>
            </a:r>
            <a:r>
              <a:rPr lang="en-US" dirty="0" smtClean="0"/>
              <a:t>Study #2</a:t>
            </a:r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34</a:t>
            </a:fld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40" y="2303147"/>
            <a:ext cx="8991600" cy="3407918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6" name="TextBox 5"/>
          <p:cNvSpPr txBox="1"/>
          <p:nvPr/>
        </p:nvSpPr>
        <p:spPr>
          <a:xfrm>
            <a:off x="228600" y="1379817"/>
            <a:ext cx="8686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How much misfire is sufficient to cause a failure?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How low does the cylinder pressure have to be to cause a large enough ½ order amplitude to fail the P2 carrier?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7487824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 txBox="1">
            <a:spLocks/>
          </p:cNvSpPr>
          <p:nvPr/>
        </p:nvSpPr>
        <p:spPr>
          <a:xfrm>
            <a:off x="457200" y="685800"/>
            <a:ext cx="8229600" cy="11430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Case </a:t>
            </a:r>
            <a:r>
              <a:rPr lang="en-US" dirty="0" smtClean="0"/>
              <a:t>Study #2</a:t>
            </a:r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35</a:t>
            </a:fld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" y="1392682"/>
            <a:ext cx="8991600" cy="3407918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8" name="Content Placeholder 4"/>
          <p:cNvSpPr txBox="1">
            <a:spLocks/>
          </p:cNvSpPr>
          <p:nvPr/>
        </p:nvSpPr>
        <p:spPr>
          <a:xfrm>
            <a:off x="152400" y="4800600"/>
            <a:ext cx="8839200" cy="1676400"/>
          </a:xfrm>
          <a:prstGeom prst="rect">
            <a:avLst/>
          </a:prstGeom>
        </p:spPr>
        <p:txBody>
          <a:bodyPr>
            <a:normAutofit fontScale="62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Answer is engine and vehicle system dependent</a:t>
            </a:r>
          </a:p>
          <a:p>
            <a:pPr lvl="1"/>
            <a:r>
              <a:rPr lang="en-US" dirty="0" smtClean="0"/>
              <a:t>A single cylinder pressure must go low enough to generate levels of ½ order torsional amplitudes at the output of the engine</a:t>
            </a:r>
          </a:p>
          <a:p>
            <a:pPr lvl="2"/>
            <a:r>
              <a:rPr lang="en-US" dirty="0" smtClean="0"/>
              <a:t>Will cause the damper mode resonance to be established in the vehicle power pack with great enough limits to exceed P2 hub’s fluctuating stress limits</a:t>
            </a:r>
          </a:p>
          <a:p>
            <a:pPr lvl="3"/>
            <a:r>
              <a:rPr lang="en-US" dirty="0" smtClean="0"/>
              <a:t>At a given mean stress level as defined by a Goodman diagram (above left)</a:t>
            </a:r>
          </a:p>
          <a:p>
            <a:pPr lvl="2"/>
            <a:r>
              <a:rPr lang="en-US" dirty="0" smtClean="0"/>
              <a:t>Level of engine excitation required is dependent upon damping within system</a:t>
            </a:r>
          </a:p>
        </p:txBody>
      </p:sp>
    </p:spTree>
    <p:extLst>
      <p:ext uri="{BB962C8B-B14F-4D97-AF65-F5344CB8AC3E}">
        <p14:creationId xmlns:p14="http://schemas.microsoft.com/office/powerpoint/2010/main" val="4029880190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 txBox="1">
            <a:spLocks/>
          </p:cNvSpPr>
          <p:nvPr/>
        </p:nvSpPr>
        <p:spPr>
          <a:xfrm>
            <a:off x="457200" y="685800"/>
            <a:ext cx="8229600" cy="11430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Case </a:t>
            </a:r>
            <a:r>
              <a:rPr lang="en-US" dirty="0" smtClean="0"/>
              <a:t>Study #2</a:t>
            </a:r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36</a:t>
            </a:fld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" y="2667000"/>
            <a:ext cx="9144000" cy="1748118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8" name="Content Placeholder 4"/>
          <p:cNvSpPr txBox="1">
            <a:spLocks/>
          </p:cNvSpPr>
          <p:nvPr/>
        </p:nvSpPr>
        <p:spPr>
          <a:xfrm>
            <a:off x="457200" y="1447801"/>
            <a:ext cx="8305800" cy="1371600"/>
          </a:xfrm>
          <a:prstGeom prst="rect">
            <a:avLst/>
          </a:prstGeom>
        </p:spPr>
        <p:txBody>
          <a:bodyPr>
            <a:normAutofit fontScale="700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Engine torque variation for each cylinder of a six cylinder engine for two crankshaft revolutions (720 degrees of rotation):</a:t>
            </a:r>
          </a:p>
          <a:p>
            <a:pPr lvl="1"/>
            <a:r>
              <a:rPr lang="en-US" dirty="0" smtClean="0"/>
              <a:t>½ order frequency found was due to faulty fuel injector</a:t>
            </a:r>
          </a:p>
          <a:p>
            <a:pPr lvl="2"/>
            <a:r>
              <a:rPr lang="en-US" dirty="0" smtClean="0"/>
              <a:t>Causing one cylinder to not produce power matching other five</a:t>
            </a:r>
          </a:p>
        </p:txBody>
      </p:sp>
      <p:sp>
        <p:nvSpPr>
          <p:cNvPr id="9" name="Content Placeholder 4"/>
          <p:cNvSpPr txBox="1">
            <a:spLocks/>
          </p:cNvSpPr>
          <p:nvPr/>
        </p:nvSpPr>
        <p:spPr>
          <a:xfrm>
            <a:off x="621475" y="4458590"/>
            <a:ext cx="8305800" cy="2018410"/>
          </a:xfrm>
          <a:prstGeom prst="rect">
            <a:avLst/>
          </a:prstGeom>
        </p:spPr>
        <p:txBody>
          <a:bodyPr>
            <a:normAutofit fontScale="700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Starting on left, engine should have an ignition event every 120 degrees of crankshaft rotation</a:t>
            </a:r>
          </a:p>
          <a:p>
            <a:pPr lvl="1"/>
            <a:r>
              <a:rPr lang="en-US" dirty="0" smtClean="0"/>
              <a:t>Ignition occurs twice, but not third time during 360 degrees of rotation</a:t>
            </a:r>
          </a:p>
          <a:p>
            <a:pPr lvl="2"/>
            <a:r>
              <a:rPr lang="en-US" dirty="0" smtClean="0"/>
              <a:t>Remaining three cylinders have ignition during 2</a:t>
            </a:r>
            <a:r>
              <a:rPr lang="en-US" baseline="30000" dirty="0" smtClean="0"/>
              <a:t>nd</a:t>
            </a:r>
            <a:r>
              <a:rPr lang="en-US" dirty="0" smtClean="0"/>
              <a:t> 360 degrees of rotation</a:t>
            </a:r>
          </a:p>
          <a:p>
            <a:pPr lvl="1"/>
            <a:r>
              <a:rPr lang="en-US" dirty="0" smtClean="0"/>
              <a:t>Determine order of missing cylinder by dividing revolutions by missing cylinder</a:t>
            </a:r>
          </a:p>
          <a:p>
            <a:pPr lvl="2"/>
            <a:r>
              <a:rPr lang="en-US" dirty="0" smtClean="0"/>
              <a:t>2 revolutions / 1 cylinder = ½ Order</a:t>
            </a:r>
          </a:p>
        </p:txBody>
      </p:sp>
    </p:spTree>
    <p:extLst>
      <p:ext uri="{BB962C8B-B14F-4D97-AF65-F5344CB8AC3E}">
        <p14:creationId xmlns:p14="http://schemas.microsoft.com/office/powerpoint/2010/main" val="3581951150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 txBox="1">
            <a:spLocks/>
          </p:cNvSpPr>
          <p:nvPr/>
        </p:nvSpPr>
        <p:spPr>
          <a:xfrm>
            <a:off x="457200" y="685800"/>
            <a:ext cx="8229600" cy="11430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Case </a:t>
            </a:r>
            <a:r>
              <a:rPr lang="en-US" dirty="0" smtClean="0"/>
              <a:t>Study #3</a:t>
            </a:r>
            <a:endParaRPr lang="en-US" dirty="0"/>
          </a:p>
        </p:txBody>
      </p:sp>
      <p:sp>
        <p:nvSpPr>
          <p:cNvPr id="6" name="Content Placeholder 4"/>
          <p:cNvSpPr txBox="1">
            <a:spLocks/>
          </p:cNvSpPr>
          <p:nvPr/>
        </p:nvSpPr>
        <p:spPr>
          <a:xfrm>
            <a:off x="457200" y="1600200"/>
            <a:ext cx="8229600" cy="4876800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Issue</a:t>
            </a:r>
          </a:p>
          <a:p>
            <a:pPr lvl="1"/>
            <a:r>
              <a:rPr lang="en-US" dirty="0" smtClean="0"/>
              <a:t>Fractured </a:t>
            </a:r>
            <a:r>
              <a:rPr lang="en-US" dirty="0" err="1" smtClean="0"/>
              <a:t>flexplates</a:t>
            </a:r>
            <a:endParaRPr lang="en-US" dirty="0" smtClean="0"/>
          </a:p>
          <a:p>
            <a:pPr lvl="2"/>
            <a:r>
              <a:rPr lang="en-US" dirty="0" smtClean="0"/>
              <a:t>Customer experienced numerous failures in fleet between 18 and 22 months of operation</a:t>
            </a:r>
          </a:p>
          <a:p>
            <a:r>
              <a:rPr lang="en-US" dirty="0" smtClean="0"/>
              <a:t>Engine</a:t>
            </a:r>
          </a:p>
          <a:p>
            <a:pPr lvl="1"/>
            <a:r>
              <a:rPr lang="en-US" dirty="0" smtClean="0"/>
              <a:t>Detroit Diesel Series 60</a:t>
            </a:r>
          </a:p>
          <a:p>
            <a:r>
              <a:rPr lang="en-US" dirty="0" smtClean="0"/>
              <a:t>Transmission</a:t>
            </a:r>
            <a:endParaRPr lang="en-US" dirty="0" smtClean="0"/>
          </a:p>
          <a:p>
            <a:pPr lvl="1"/>
            <a:r>
              <a:rPr lang="en-US" dirty="0" smtClean="0"/>
              <a:t>4500 Series</a:t>
            </a:r>
            <a:endParaRPr lang="en-US" dirty="0" smtClean="0"/>
          </a:p>
          <a:p>
            <a:r>
              <a:rPr lang="en-US" dirty="0" smtClean="0"/>
              <a:t>Vocation</a:t>
            </a:r>
          </a:p>
          <a:p>
            <a:pPr lvl="1"/>
            <a:r>
              <a:rPr lang="en-US" dirty="0" smtClean="0"/>
              <a:t>Dump truck/Tipper</a:t>
            </a:r>
            <a:endParaRPr lang="en-US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4118527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 txBox="1">
            <a:spLocks/>
          </p:cNvSpPr>
          <p:nvPr/>
        </p:nvSpPr>
        <p:spPr>
          <a:xfrm>
            <a:off x="457200" y="685800"/>
            <a:ext cx="8229600" cy="11430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Case </a:t>
            </a:r>
            <a:r>
              <a:rPr lang="en-US" dirty="0" smtClean="0"/>
              <a:t>Study #3</a:t>
            </a:r>
            <a:endParaRPr lang="en-US" dirty="0"/>
          </a:p>
        </p:txBody>
      </p:sp>
      <p:sp>
        <p:nvSpPr>
          <p:cNvPr id="6" name="Content Placeholder 4"/>
          <p:cNvSpPr txBox="1">
            <a:spLocks/>
          </p:cNvSpPr>
          <p:nvPr/>
        </p:nvSpPr>
        <p:spPr>
          <a:xfrm>
            <a:off x="457200" y="1600200"/>
            <a:ext cx="8229600" cy="4953000"/>
          </a:xfrm>
          <a:prstGeom prst="rect">
            <a:avLst/>
          </a:prstGeom>
        </p:spPr>
        <p:txBody>
          <a:bodyPr>
            <a:normAutofit fontScale="92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Inspections revealed</a:t>
            </a:r>
          </a:p>
          <a:p>
            <a:pPr lvl="1"/>
            <a:r>
              <a:rPr lang="en-US" dirty="0" smtClean="0"/>
              <a:t>Transmission properly installed to engine flywheel housing</a:t>
            </a:r>
          </a:p>
          <a:p>
            <a:pPr lvl="1"/>
            <a:r>
              <a:rPr lang="en-US" dirty="0" smtClean="0"/>
              <a:t>No fractures in transmission torque converter housing or engine flywheel housing</a:t>
            </a:r>
          </a:p>
          <a:p>
            <a:pPr lvl="1"/>
            <a:r>
              <a:rPr lang="en-US" dirty="0" smtClean="0"/>
              <a:t>Crankshaft bolts tight</a:t>
            </a:r>
          </a:p>
          <a:p>
            <a:pPr lvl="1"/>
            <a:r>
              <a:rPr lang="en-US" dirty="0" err="1" smtClean="0"/>
              <a:t>Flexplate</a:t>
            </a:r>
            <a:r>
              <a:rPr lang="en-US" dirty="0" smtClean="0"/>
              <a:t> assembly correct for engine</a:t>
            </a:r>
          </a:p>
          <a:p>
            <a:pPr lvl="1"/>
            <a:r>
              <a:rPr lang="en-US" dirty="0" smtClean="0"/>
              <a:t>Crankshaft endplay measured within engine manufacturer specifications</a:t>
            </a:r>
          </a:p>
          <a:p>
            <a:pPr lvl="1"/>
            <a:r>
              <a:rPr lang="en-US" dirty="0" smtClean="0"/>
              <a:t>Excessive radial movement not found on rear crankshaft flange when pushed up/down</a:t>
            </a:r>
          </a:p>
          <a:p>
            <a:pPr lvl="1"/>
            <a:r>
              <a:rPr lang="en-US" dirty="0" smtClean="0"/>
              <a:t>All engine adaptation components within specification</a:t>
            </a:r>
          </a:p>
          <a:p>
            <a:pPr lvl="2"/>
            <a:r>
              <a:rPr lang="en-US" dirty="0" smtClean="0"/>
              <a:t>Per SIL 60-TR-81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8967630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 txBox="1">
            <a:spLocks/>
          </p:cNvSpPr>
          <p:nvPr/>
        </p:nvSpPr>
        <p:spPr>
          <a:xfrm>
            <a:off x="457200" y="685800"/>
            <a:ext cx="8229600" cy="11430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Case </a:t>
            </a:r>
            <a:r>
              <a:rPr lang="en-US" dirty="0" smtClean="0"/>
              <a:t>Study #3</a:t>
            </a:r>
            <a:endParaRPr lang="en-US" dirty="0"/>
          </a:p>
        </p:txBody>
      </p:sp>
      <p:sp>
        <p:nvSpPr>
          <p:cNvPr id="6" name="Content Placeholder 4"/>
          <p:cNvSpPr txBox="1">
            <a:spLocks/>
          </p:cNvSpPr>
          <p:nvPr/>
        </p:nvSpPr>
        <p:spPr>
          <a:xfrm>
            <a:off x="457200" y="1600200"/>
            <a:ext cx="8458200" cy="4800600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Inspections revealed</a:t>
            </a:r>
            <a:r>
              <a:rPr lang="en-US" sz="1300" dirty="0" smtClean="0"/>
              <a:t> (cont’d)</a:t>
            </a:r>
          </a:p>
          <a:p>
            <a:pPr lvl="1"/>
            <a:r>
              <a:rPr lang="en-US" dirty="0" smtClean="0"/>
              <a:t>Set of </a:t>
            </a:r>
            <a:r>
              <a:rPr lang="en-US" dirty="0" err="1" smtClean="0"/>
              <a:t>flexplates</a:t>
            </a:r>
            <a:r>
              <a:rPr lang="en-US" dirty="0" smtClean="0"/>
              <a:t> were found that had begun to crack but had not failed</a:t>
            </a:r>
            <a:endParaRPr lang="en-US" dirty="0"/>
          </a:p>
          <a:p>
            <a:pPr lvl="2"/>
            <a:r>
              <a:rPr lang="en-US" dirty="0" smtClean="0"/>
              <a:t>Discovered in one of the fleet trucks</a:t>
            </a:r>
          </a:p>
          <a:p>
            <a:pPr lvl="2"/>
            <a:r>
              <a:rPr lang="en-US" dirty="0" err="1" smtClean="0"/>
              <a:t>Flexplates</a:t>
            </a:r>
            <a:r>
              <a:rPr lang="en-US" dirty="0" smtClean="0"/>
              <a:t>, </a:t>
            </a:r>
            <a:r>
              <a:rPr lang="en-US" dirty="0" err="1" smtClean="0"/>
              <a:t>wearplate</a:t>
            </a:r>
            <a:r>
              <a:rPr lang="en-US" dirty="0" smtClean="0"/>
              <a:t> and crankshaft hub adapter returned to Allison Indianapolis for inspection</a:t>
            </a:r>
          </a:p>
          <a:p>
            <a:pPr lvl="1"/>
            <a:endParaRPr lang="en-US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5195104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 idx="4294967295"/>
          </p:nvPr>
        </p:nvSpPr>
        <p:spPr>
          <a:xfrm>
            <a:off x="457200" y="685800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Resonance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4294967295"/>
          </p:nvPr>
        </p:nvSpPr>
        <p:spPr>
          <a:xfrm>
            <a:off x="457200" y="1676400"/>
            <a:ext cx="8229600" cy="4800600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dirty="0" smtClean="0"/>
              <a:t>External force causes resonance when:</a:t>
            </a:r>
          </a:p>
          <a:p>
            <a:pPr lvl="1"/>
            <a:r>
              <a:rPr lang="en-US" dirty="0" smtClean="0"/>
              <a:t>Force is cyclical</a:t>
            </a:r>
          </a:p>
          <a:p>
            <a:pPr lvl="1"/>
            <a:r>
              <a:rPr lang="en-US" dirty="0" smtClean="0"/>
              <a:t>Frequency of force is approximate/equal to the natural frequency of the mass/elastic system</a:t>
            </a:r>
          </a:p>
          <a:p>
            <a:r>
              <a:rPr lang="en-US" dirty="0" smtClean="0"/>
              <a:t>Condition of resonance</a:t>
            </a:r>
          </a:p>
          <a:p>
            <a:pPr lvl="1"/>
            <a:r>
              <a:rPr lang="en-US" dirty="0" smtClean="0"/>
              <a:t>Small external force creates high system amplitudes</a:t>
            </a:r>
          </a:p>
          <a:p>
            <a:pPr lvl="2"/>
            <a:r>
              <a:rPr lang="en-US" dirty="0" smtClean="0"/>
              <a:t>Can cause system failure</a:t>
            </a:r>
            <a:endParaRPr lang="en-US" dirty="0" smtClean="0"/>
          </a:p>
          <a:p>
            <a:endParaRPr lang="en-US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26523755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 txBox="1">
            <a:spLocks/>
          </p:cNvSpPr>
          <p:nvPr/>
        </p:nvSpPr>
        <p:spPr>
          <a:xfrm>
            <a:off x="457200" y="685800"/>
            <a:ext cx="8229600" cy="11430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Case </a:t>
            </a:r>
            <a:r>
              <a:rPr lang="en-US" dirty="0" smtClean="0"/>
              <a:t>Study #3</a:t>
            </a:r>
            <a:endParaRPr lang="en-US" dirty="0"/>
          </a:p>
        </p:txBody>
      </p:sp>
      <p:sp>
        <p:nvSpPr>
          <p:cNvPr id="6" name="Content Placeholder 4"/>
          <p:cNvSpPr txBox="1">
            <a:spLocks/>
          </p:cNvSpPr>
          <p:nvPr/>
        </p:nvSpPr>
        <p:spPr>
          <a:xfrm>
            <a:off x="457200" y="1600200"/>
            <a:ext cx="8229600" cy="4876800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Component damage found: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40</a:t>
            </a:fld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2514601"/>
            <a:ext cx="4143481" cy="3152419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8022" y="2514600"/>
            <a:ext cx="4510824" cy="3152419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710152760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 txBox="1">
            <a:spLocks/>
          </p:cNvSpPr>
          <p:nvPr/>
        </p:nvSpPr>
        <p:spPr>
          <a:xfrm>
            <a:off x="457200" y="685800"/>
            <a:ext cx="8229600" cy="11430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Case </a:t>
            </a:r>
            <a:r>
              <a:rPr lang="en-US" dirty="0" smtClean="0"/>
              <a:t>Study #3</a:t>
            </a:r>
            <a:endParaRPr lang="en-US" dirty="0"/>
          </a:p>
        </p:txBody>
      </p:sp>
      <p:sp>
        <p:nvSpPr>
          <p:cNvPr id="6" name="Content Placeholder 4"/>
          <p:cNvSpPr txBox="1">
            <a:spLocks/>
          </p:cNvSpPr>
          <p:nvPr/>
        </p:nvSpPr>
        <p:spPr>
          <a:xfrm>
            <a:off x="457200" y="1600200"/>
            <a:ext cx="8458200" cy="4800600"/>
          </a:xfrm>
          <a:prstGeom prst="rect">
            <a:avLst/>
          </a:prstGeom>
        </p:spPr>
        <p:txBody>
          <a:bodyPr>
            <a:normAutofit fontScale="925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Findings</a:t>
            </a:r>
          </a:p>
          <a:p>
            <a:pPr lvl="1"/>
            <a:r>
              <a:rPr lang="en-US" dirty="0" smtClean="0"/>
              <a:t>Four </a:t>
            </a:r>
            <a:r>
              <a:rPr lang="en-US" dirty="0" err="1" smtClean="0"/>
              <a:t>flexplates</a:t>
            </a:r>
            <a:r>
              <a:rPr lang="en-US" dirty="0" smtClean="0"/>
              <a:t> were labeled as to position in assembly</a:t>
            </a:r>
          </a:p>
          <a:p>
            <a:pPr lvl="2"/>
            <a:r>
              <a:rPr lang="en-US" dirty="0" smtClean="0"/>
              <a:t>Red dye penetrant and white developer present on plates</a:t>
            </a:r>
          </a:p>
          <a:p>
            <a:pPr lvl="2"/>
            <a:r>
              <a:rPr lang="en-US" dirty="0" smtClean="0"/>
              <a:t>Contact patterns between detail parts were closely examined</a:t>
            </a:r>
          </a:p>
          <a:p>
            <a:pPr lvl="3"/>
            <a:r>
              <a:rPr lang="en-US" dirty="0" smtClean="0"/>
              <a:t>Labeling/sequencing of </a:t>
            </a:r>
            <a:r>
              <a:rPr lang="en-US" dirty="0" err="1" smtClean="0"/>
              <a:t>flexplates</a:t>
            </a:r>
            <a:r>
              <a:rPr lang="en-US" dirty="0" smtClean="0"/>
              <a:t> as received was verified as correct</a:t>
            </a:r>
            <a:endParaRPr lang="en-US" dirty="0"/>
          </a:p>
          <a:p>
            <a:pPr lvl="1"/>
            <a:r>
              <a:rPr lang="en-US" dirty="0" smtClean="0"/>
              <a:t>All </a:t>
            </a:r>
            <a:r>
              <a:rPr lang="en-US" dirty="0" err="1" smtClean="0"/>
              <a:t>flexplates</a:t>
            </a:r>
            <a:r>
              <a:rPr lang="en-US" dirty="0" smtClean="0"/>
              <a:t> had cracks originating around crankshaft bolt holes</a:t>
            </a:r>
          </a:p>
          <a:p>
            <a:pPr lvl="2"/>
            <a:r>
              <a:rPr lang="en-US" dirty="0" smtClean="0"/>
              <a:t>Each plate had at least five cracks</a:t>
            </a:r>
          </a:p>
          <a:p>
            <a:pPr lvl="2"/>
            <a:r>
              <a:rPr lang="en-US" dirty="0" smtClean="0"/>
              <a:t>Some plates had more</a:t>
            </a:r>
          </a:p>
          <a:p>
            <a:pPr lvl="1"/>
            <a:r>
              <a:rPr lang="en-US" dirty="0" smtClean="0"/>
              <a:t>Some cracks on each plate propagated tangentially outward from center area for a short distance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41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8865871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 txBox="1">
            <a:spLocks/>
          </p:cNvSpPr>
          <p:nvPr/>
        </p:nvSpPr>
        <p:spPr>
          <a:xfrm>
            <a:off x="457200" y="685800"/>
            <a:ext cx="8229600" cy="11430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Case </a:t>
            </a:r>
            <a:r>
              <a:rPr lang="en-US" dirty="0" smtClean="0"/>
              <a:t>Study #3</a:t>
            </a:r>
            <a:endParaRPr lang="en-US" dirty="0"/>
          </a:p>
        </p:txBody>
      </p:sp>
      <p:sp>
        <p:nvSpPr>
          <p:cNvPr id="6" name="Content Placeholder 4"/>
          <p:cNvSpPr txBox="1">
            <a:spLocks/>
          </p:cNvSpPr>
          <p:nvPr/>
        </p:nvSpPr>
        <p:spPr>
          <a:xfrm>
            <a:off x="457200" y="1600200"/>
            <a:ext cx="8458200" cy="5105400"/>
          </a:xfrm>
          <a:prstGeom prst="rect">
            <a:avLst/>
          </a:prstGeom>
        </p:spPr>
        <p:txBody>
          <a:bodyPr>
            <a:normAutofit fontScale="92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Findings</a:t>
            </a:r>
            <a:r>
              <a:rPr lang="en-US" sz="1300" dirty="0" smtClean="0"/>
              <a:t> (cont’d)</a:t>
            </a:r>
          </a:p>
          <a:p>
            <a:pPr lvl="1"/>
            <a:r>
              <a:rPr lang="en-US" dirty="0" smtClean="0"/>
              <a:t>Front-most plate (located against crankshaft hub adapter) was only cracked on transmission side</a:t>
            </a:r>
          </a:p>
          <a:p>
            <a:pPr lvl="2"/>
            <a:r>
              <a:rPr lang="en-US" dirty="0" smtClean="0"/>
              <a:t>No cracks present on engine side</a:t>
            </a:r>
          </a:p>
          <a:p>
            <a:pPr lvl="1"/>
            <a:r>
              <a:rPr lang="en-US" dirty="0" smtClean="0"/>
              <a:t>Remaining three rear plates had cracks extending through thickness of plates</a:t>
            </a:r>
          </a:p>
          <a:p>
            <a:pPr lvl="1"/>
            <a:r>
              <a:rPr lang="en-US" dirty="0" smtClean="0"/>
              <a:t>Cracks at crankshaft bolts originated in area between stress cone</a:t>
            </a:r>
          </a:p>
          <a:p>
            <a:pPr lvl="2"/>
            <a:r>
              <a:rPr lang="en-US" dirty="0" smtClean="0"/>
              <a:t>From the bolted clamp load and hub adapter/wear plate OD</a:t>
            </a:r>
          </a:p>
          <a:p>
            <a:pPr lvl="1"/>
            <a:r>
              <a:rPr lang="en-US" dirty="0" smtClean="0"/>
              <a:t>Scanning Electron Microscope (SEM) showed significant rubbing occurred on fracture surfaces</a:t>
            </a:r>
          </a:p>
          <a:p>
            <a:pPr lvl="2"/>
            <a:r>
              <a:rPr lang="en-US" dirty="0" smtClean="0"/>
              <a:t>Destroyed most </a:t>
            </a:r>
            <a:r>
              <a:rPr lang="en-US" dirty="0" err="1" smtClean="0"/>
              <a:t>fractographic</a:t>
            </a:r>
            <a:r>
              <a:rPr lang="en-US" dirty="0" smtClean="0"/>
              <a:t> features</a:t>
            </a:r>
            <a:endParaRPr lang="en-US" dirty="0"/>
          </a:p>
          <a:p>
            <a:pPr lvl="2"/>
            <a:r>
              <a:rPr lang="en-US" dirty="0" smtClean="0"/>
              <a:t>Minute areas at edges were found exhibiting fatigue striations due to bending fatigue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42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87012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 txBox="1">
            <a:spLocks/>
          </p:cNvSpPr>
          <p:nvPr/>
        </p:nvSpPr>
        <p:spPr>
          <a:xfrm>
            <a:off x="457200" y="685800"/>
            <a:ext cx="8229600" cy="11430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Case </a:t>
            </a:r>
            <a:r>
              <a:rPr lang="en-US" dirty="0" smtClean="0"/>
              <a:t>Study #3</a:t>
            </a:r>
            <a:endParaRPr lang="en-US" dirty="0"/>
          </a:p>
        </p:txBody>
      </p:sp>
      <p:sp>
        <p:nvSpPr>
          <p:cNvPr id="6" name="Content Placeholder 4"/>
          <p:cNvSpPr txBox="1">
            <a:spLocks/>
          </p:cNvSpPr>
          <p:nvPr/>
        </p:nvSpPr>
        <p:spPr>
          <a:xfrm>
            <a:off x="457200" y="1600200"/>
            <a:ext cx="8458200" cy="5105400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Findings</a:t>
            </a:r>
            <a:r>
              <a:rPr lang="en-US" sz="1300" dirty="0" smtClean="0"/>
              <a:t> (cont’d)</a:t>
            </a:r>
          </a:p>
          <a:p>
            <a:pPr lvl="1"/>
            <a:r>
              <a:rPr lang="en-US" dirty="0" smtClean="0"/>
              <a:t>No mechanical or material defects were noted during SEM examination that would have aggravated failure</a:t>
            </a:r>
          </a:p>
          <a:p>
            <a:pPr lvl="1"/>
            <a:r>
              <a:rPr lang="en-US" dirty="0" smtClean="0"/>
              <a:t>Fretting corrosion of </a:t>
            </a:r>
            <a:r>
              <a:rPr lang="en-US" dirty="0" err="1" smtClean="0"/>
              <a:t>flexplates</a:t>
            </a:r>
            <a:r>
              <a:rPr lang="en-US" dirty="0" smtClean="0"/>
              <a:t> was of appreciable depth</a:t>
            </a:r>
          </a:p>
          <a:p>
            <a:pPr lvl="2"/>
            <a:r>
              <a:rPr lang="en-US" dirty="0" smtClean="0"/>
              <a:t>In several instances</a:t>
            </a:r>
          </a:p>
          <a:p>
            <a:pPr lvl="2"/>
            <a:r>
              <a:rPr lang="en-US" dirty="0" smtClean="0"/>
              <a:t>Degree of fretting between interfaces varied</a:t>
            </a:r>
          </a:p>
          <a:p>
            <a:pPr lvl="3"/>
            <a:r>
              <a:rPr lang="en-US" dirty="0" smtClean="0"/>
              <a:t>Worse at outer interfaces of assembly</a:t>
            </a:r>
          </a:p>
          <a:p>
            <a:pPr lvl="4"/>
            <a:r>
              <a:rPr lang="en-US" dirty="0" smtClean="0"/>
              <a:t>Especially at wear plate/</a:t>
            </a:r>
            <a:r>
              <a:rPr lang="en-US" dirty="0" err="1" smtClean="0"/>
              <a:t>flexplate</a:t>
            </a:r>
            <a:r>
              <a:rPr lang="en-US" dirty="0" smtClean="0"/>
              <a:t> 1 interface</a:t>
            </a:r>
          </a:p>
          <a:p>
            <a:pPr lvl="4"/>
            <a:r>
              <a:rPr lang="en-US" dirty="0" smtClean="0"/>
              <a:t>Somewhat better at crank hub/</a:t>
            </a:r>
            <a:r>
              <a:rPr lang="en-US" dirty="0" err="1" smtClean="0"/>
              <a:t>flexplate</a:t>
            </a:r>
            <a:r>
              <a:rPr lang="en-US" dirty="0" smtClean="0"/>
              <a:t> 4 interface</a:t>
            </a:r>
          </a:p>
          <a:p>
            <a:pPr lvl="4"/>
            <a:r>
              <a:rPr lang="en-US" dirty="0" smtClean="0"/>
              <a:t>Much less at inner interfaces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43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8500373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 txBox="1">
            <a:spLocks/>
          </p:cNvSpPr>
          <p:nvPr/>
        </p:nvSpPr>
        <p:spPr>
          <a:xfrm>
            <a:off x="457200" y="685800"/>
            <a:ext cx="8229600" cy="11430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Case </a:t>
            </a:r>
            <a:r>
              <a:rPr lang="en-US" dirty="0" smtClean="0"/>
              <a:t>Study #3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44</a:t>
            </a:fld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273" y="1442546"/>
            <a:ext cx="6892727" cy="5315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5322403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 txBox="1">
            <a:spLocks/>
          </p:cNvSpPr>
          <p:nvPr/>
        </p:nvSpPr>
        <p:spPr>
          <a:xfrm>
            <a:off x="457200" y="685800"/>
            <a:ext cx="8229600" cy="11430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Case </a:t>
            </a:r>
            <a:r>
              <a:rPr lang="en-US" dirty="0" smtClean="0"/>
              <a:t>Study #3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45</a:t>
            </a:fld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9447" y="1442546"/>
            <a:ext cx="6410379" cy="5315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9430944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 txBox="1">
            <a:spLocks/>
          </p:cNvSpPr>
          <p:nvPr/>
        </p:nvSpPr>
        <p:spPr>
          <a:xfrm>
            <a:off x="457200" y="685800"/>
            <a:ext cx="8229600" cy="11430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Case </a:t>
            </a:r>
            <a:r>
              <a:rPr lang="en-US" dirty="0" smtClean="0"/>
              <a:t>Study #3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46</a:t>
            </a:fld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" y="1447800"/>
            <a:ext cx="7503161" cy="533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2479901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 txBox="1">
            <a:spLocks/>
          </p:cNvSpPr>
          <p:nvPr/>
        </p:nvSpPr>
        <p:spPr>
          <a:xfrm>
            <a:off x="457200" y="685800"/>
            <a:ext cx="8229600" cy="11430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Case </a:t>
            </a:r>
            <a:r>
              <a:rPr lang="en-US" dirty="0" smtClean="0"/>
              <a:t>Study #3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47</a:t>
            </a:fld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966" y="1371600"/>
            <a:ext cx="4758028" cy="533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1415842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 txBox="1">
            <a:spLocks/>
          </p:cNvSpPr>
          <p:nvPr/>
        </p:nvSpPr>
        <p:spPr>
          <a:xfrm>
            <a:off x="457200" y="685800"/>
            <a:ext cx="8229600" cy="11430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Case </a:t>
            </a:r>
            <a:r>
              <a:rPr lang="en-US" dirty="0" smtClean="0"/>
              <a:t>Study #3</a:t>
            </a:r>
            <a:endParaRPr lang="en-US" dirty="0"/>
          </a:p>
        </p:txBody>
      </p:sp>
      <p:sp>
        <p:nvSpPr>
          <p:cNvPr id="6" name="Content Placeholder 4"/>
          <p:cNvSpPr txBox="1">
            <a:spLocks/>
          </p:cNvSpPr>
          <p:nvPr/>
        </p:nvSpPr>
        <p:spPr>
          <a:xfrm>
            <a:off x="457200" y="1600200"/>
            <a:ext cx="8458200" cy="4876800"/>
          </a:xfrm>
          <a:prstGeom prst="rect">
            <a:avLst/>
          </a:prstGeom>
        </p:spPr>
        <p:txBody>
          <a:bodyPr>
            <a:normAutofit fontScale="925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Findings</a:t>
            </a:r>
            <a:r>
              <a:rPr lang="en-US" sz="1300" dirty="0" smtClean="0"/>
              <a:t> (cont’d)</a:t>
            </a:r>
          </a:p>
          <a:p>
            <a:pPr lvl="1"/>
            <a:r>
              <a:rPr lang="en-US" dirty="0" err="1" smtClean="0"/>
              <a:t>Wearplate</a:t>
            </a:r>
            <a:r>
              <a:rPr lang="en-US" dirty="0" smtClean="0"/>
              <a:t> and crankshaft hub adapter all meet material and hardness requirements</a:t>
            </a:r>
          </a:p>
          <a:p>
            <a:pPr lvl="1"/>
            <a:r>
              <a:rPr lang="en-US" dirty="0" smtClean="0"/>
              <a:t>Failures of </a:t>
            </a:r>
            <a:r>
              <a:rPr lang="en-US" dirty="0" err="1" smtClean="0"/>
              <a:t>flexplates</a:t>
            </a:r>
            <a:r>
              <a:rPr lang="en-US" dirty="0" smtClean="0"/>
              <a:t> initiated in the annular region between the stress cone of the bolt clap and the OD of the crankshaft hub/</a:t>
            </a:r>
            <a:r>
              <a:rPr lang="en-US" dirty="0" err="1" smtClean="0"/>
              <a:t>wearplate</a:t>
            </a:r>
            <a:endParaRPr lang="en-US" dirty="0" smtClean="0"/>
          </a:p>
          <a:p>
            <a:pPr lvl="2"/>
            <a:r>
              <a:rPr lang="en-US" dirty="0" smtClean="0"/>
              <a:t>The “between” region referred to later</a:t>
            </a:r>
          </a:p>
          <a:p>
            <a:pPr lvl="1"/>
            <a:r>
              <a:rPr lang="en-US" dirty="0" smtClean="0"/>
              <a:t>This zone, being held between crankshaft hub adapter and wear plate provides sufficient restraint/support</a:t>
            </a:r>
          </a:p>
          <a:p>
            <a:pPr lvl="2"/>
            <a:r>
              <a:rPr lang="en-US" dirty="0" smtClean="0"/>
              <a:t>A purely bending fatigue failure should have started at wear plate/crankshaft hub OD</a:t>
            </a:r>
          </a:p>
          <a:p>
            <a:pPr lvl="3"/>
            <a:r>
              <a:rPr lang="en-US" dirty="0" smtClean="0"/>
              <a:t>This pivot location would be highest bending stress location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48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5060953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 txBox="1">
            <a:spLocks/>
          </p:cNvSpPr>
          <p:nvPr/>
        </p:nvSpPr>
        <p:spPr>
          <a:xfrm>
            <a:off x="457200" y="685800"/>
            <a:ext cx="8229600" cy="11430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Case </a:t>
            </a:r>
            <a:r>
              <a:rPr lang="en-US" dirty="0" smtClean="0"/>
              <a:t>Study #3</a:t>
            </a:r>
            <a:endParaRPr lang="en-US" dirty="0"/>
          </a:p>
        </p:txBody>
      </p:sp>
      <p:sp>
        <p:nvSpPr>
          <p:cNvPr id="6" name="Content Placeholder 4"/>
          <p:cNvSpPr txBox="1">
            <a:spLocks/>
          </p:cNvSpPr>
          <p:nvPr/>
        </p:nvSpPr>
        <p:spPr>
          <a:xfrm>
            <a:off x="457200" y="1600200"/>
            <a:ext cx="8458200" cy="4876800"/>
          </a:xfrm>
          <a:prstGeom prst="rect">
            <a:avLst/>
          </a:prstGeom>
        </p:spPr>
        <p:txBody>
          <a:bodyPr>
            <a:normAutofit fontScale="925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Findings</a:t>
            </a:r>
            <a:r>
              <a:rPr lang="en-US" sz="1300" dirty="0" smtClean="0"/>
              <a:t> (cont’d)</a:t>
            </a:r>
          </a:p>
          <a:p>
            <a:pPr lvl="1"/>
            <a:r>
              <a:rPr lang="en-US" dirty="0" smtClean="0"/>
              <a:t>Fatigue originating elsewhere indicates some other failure mechanism was taking place to cause failure</a:t>
            </a:r>
          </a:p>
          <a:p>
            <a:pPr lvl="1"/>
            <a:r>
              <a:rPr lang="en-US" dirty="0" smtClean="0"/>
              <a:t>All joints in assembly exhibit fretting corrosion</a:t>
            </a:r>
          </a:p>
          <a:p>
            <a:pPr lvl="2"/>
            <a:r>
              <a:rPr lang="en-US" dirty="0" smtClean="0"/>
              <a:t>Fretting generally occurs between tight-fitting surfaces intended to be fixed in related on each other</a:t>
            </a:r>
            <a:r>
              <a:rPr lang="en-US" dirty="0"/>
              <a:t> </a:t>
            </a:r>
            <a:r>
              <a:rPr lang="en-US" dirty="0" smtClean="0"/>
              <a:t>but undergo minute alternating relative motion (slip)</a:t>
            </a:r>
          </a:p>
          <a:p>
            <a:pPr lvl="3"/>
            <a:r>
              <a:rPr lang="en-US" dirty="0" smtClean="0"/>
              <a:t>Usually due to vibration</a:t>
            </a:r>
          </a:p>
          <a:p>
            <a:pPr lvl="1"/>
            <a:r>
              <a:rPr lang="en-US" dirty="0" smtClean="0"/>
              <a:t>Fretting is a repetitive process</a:t>
            </a:r>
          </a:p>
          <a:p>
            <a:pPr lvl="2"/>
            <a:r>
              <a:rPr lang="en-US" dirty="0" smtClean="0"/>
              <a:t>Oxide surface film typically present on metallic surfaces is disrupted</a:t>
            </a:r>
          </a:p>
          <a:p>
            <a:pPr lvl="3"/>
            <a:r>
              <a:rPr lang="en-US" dirty="0" smtClean="0"/>
              <a:t>Exposes fresh metal surface that quickly oxidizes due to presence of air/oxygen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49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686466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 idx="4294967295"/>
          </p:nvPr>
        </p:nvSpPr>
        <p:spPr>
          <a:xfrm>
            <a:off x="457200" y="685800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Resonance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4294967295"/>
          </p:nvPr>
        </p:nvSpPr>
        <p:spPr>
          <a:xfrm>
            <a:off x="457200" y="1676400"/>
            <a:ext cx="8229600" cy="4800600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dirty="0" smtClean="0"/>
              <a:t>Simple example – Child’s swing</a:t>
            </a:r>
          </a:p>
          <a:p>
            <a:pPr lvl="1"/>
            <a:r>
              <a:rPr lang="en-US" dirty="0" smtClean="0"/>
              <a:t>Natural frequency is determined by length of chains</a:t>
            </a:r>
          </a:p>
          <a:p>
            <a:pPr lvl="1"/>
            <a:r>
              <a:rPr lang="en-US" dirty="0" smtClean="0"/>
              <a:t>External force is person pushing child</a:t>
            </a:r>
          </a:p>
          <a:p>
            <a:pPr lvl="1"/>
            <a:r>
              <a:rPr lang="en-US" dirty="0" smtClean="0"/>
              <a:t>If person pushes child at natural frequency of the system:</a:t>
            </a:r>
          </a:p>
          <a:p>
            <a:pPr lvl="2"/>
            <a:r>
              <a:rPr lang="en-US" dirty="0" smtClean="0"/>
              <a:t>Only a small force is required</a:t>
            </a:r>
          </a:p>
          <a:p>
            <a:pPr lvl="2"/>
            <a:r>
              <a:rPr lang="en-US" dirty="0" smtClean="0"/>
              <a:t>Child goes higher and higher</a:t>
            </a:r>
            <a:endParaRPr lang="en-US" dirty="0" smtClean="0"/>
          </a:p>
          <a:p>
            <a:endParaRPr lang="en-US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4599664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 txBox="1">
            <a:spLocks/>
          </p:cNvSpPr>
          <p:nvPr/>
        </p:nvSpPr>
        <p:spPr>
          <a:xfrm>
            <a:off x="457200" y="685800"/>
            <a:ext cx="8229600" cy="11430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Case </a:t>
            </a:r>
            <a:r>
              <a:rPr lang="en-US" dirty="0" smtClean="0"/>
              <a:t>Study #3</a:t>
            </a:r>
            <a:endParaRPr lang="en-US" dirty="0"/>
          </a:p>
        </p:txBody>
      </p:sp>
      <p:sp>
        <p:nvSpPr>
          <p:cNvPr id="6" name="Content Placeholder 4"/>
          <p:cNvSpPr txBox="1">
            <a:spLocks/>
          </p:cNvSpPr>
          <p:nvPr/>
        </p:nvSpPr>
        <p:spPr>
          <a:xfrm>
            <a:off x="457200" y="1600200"/>
            <a:ext cx="8458200" cy="4876800"/>
          </a:xfrm>
          <a:prstGeom prst="rect">
            <a:avLst/>
          </a:prstGeom>
        </p:spPr>
        <p:txBody>
          <a:bodyPr>
            <a:normAutofit fontScale="850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Findings</a:t>
            </a:r>
            <a:r>
              <a:rPr lang="en-US" sz="1300" dirty="0" smtClean="0"/>
              <a:t> (cont’d)</a:t>
            </a:r>
          </a:p>
          <a:p>
            <a:pPr lvl="1"/>
            <a:r>
              <a:rPr lang="en-US" dirty="0" smtClean="0"/>
              <a:t>Vibratory input repeats cycle</a:t>
            </a:r>
          </a:p>
          <a:p>
            <a:pPr lvl="2"/>
            <a:r>
              <a:rPr lang="en-US" dirty="0" smtClean="0"/>
              <a:t>Material is lost form part surfaces as accumulation of oxides</a:t>
            </a:r>
          </a:p>
          <a:p>
            <a:pPr lvl="2"/>
            <a:r>
              <a:rPr lang="en-US" dirty="0" smtClean="0"/>
              <a:t>Reddish brown Fe2O3 or black Fe3O4 oxides typically accumulate in iron/steel</a:t>
            </a:r>
          </a:p>
          <a:p>
            <a:pPr lvl="3"/>
            <a:r>
              <a:rPr lang="en-US" dirty="0" smtClean="0"/>
              <a:t>Provides telltale fretting signature</a:t>
            </a:r>
          </a:p>
          <a:p>
            <a:pPr lvl="1"/>
            <a:r>
              <a:rPr lang="en-US" dirty="0" smtClean="0"/>
              <a:t>Apparent (from figure 1)</a:t>
            </a:r>
          </a:p>
          <a:p>
            <a:pPr lvl="2"/>
            <a:r>
              <a:rPr lang="en-US" dirty="0" smtClean="0"/>
              <a:t>Stress cone (clamp zone under bolt) head is below wear plate OD</a:t>
            </a:r>
          </a:p>
          <a:p>
            <a:pPr lvl="2"/>
            <a:r>
              <a:rPr lang="en-US" dirty="0" smtClean="0"/>
              <a:t>Portion of </a:t>
            </a:r>
            <a:r>
              <a:rPr lang="en-US" dirty="0" err="1" smtClean="0"/>
              <a:t>flexplate</a:t>
            </a:r>
            <a:r>
              <a:rPr lang="en-US" dirty="0" smtClean="0"/>
              <a:t> in “between” regions are more susceptible to torque loads exceeding design of clamp load</a:t>
            </a:r>
          </a:p>
          <a:p>
            <a:pPr lvl="2"/>
            <a:r>
              <a:rPr lang="en-US" dirty="0" smtClean="0"/>
              <a:t>Plates are held in intimate contact</a:t>
            </a:r>
          </a:p>
          <a:p>
            <a:pPr lvl="3"/>
            <a:r>
              <a:rPr lang="en-US" dirty="0" smtClean="0"/>
              <a:t>Being sandwiched between adapter hub and </a:t>
            </a:r>
            <a:r>
              <a:rPr lang="en-US" dirty="0" err="1" smtClean="0"/>
              <a:t>wearplate</a:t>
            </a:r>
            <a:endParaRPr lang="en-US" dirty="0" smtClean="0"/>
          </a:p>
          <a:p>
            <a:pPr lvl="3"/>
            <a:r>
              <a:rPr lang="en-US" dirty="0" smtClean="0"/>
              <a:t>Due to reduced clamp load of being in stress cone plates are able to move under applied strain</a:t>
            </a:r>
          </a:p>
          <a:p>
            <a:pPr lvl="4"/>
            <a:r>
              <a:rPr lang="en-US" dirty="0" smtClean="0"/>
              <a:t>Exceeding design limits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50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9377625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 txBox="1">
            <a:spLocks/>
          </p:cNvSpPr>
          <p:nvPr/>
        </p:nvSpPr>
        <p:spPr>
          <a:xfrm>
            <a:off x="457200" y="685800"/>
            <a:ext cx="8229600" cy="11430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Case </a:t>
            </a:r>
            <a:r>
              <a:rPr lang="en-US" dirty="0" smtClean="0"/>
              <a:t>Study #3</a:t>
            </a:r>
            <a:endParaRPr lang="en-US" dirty="0"/>
          </a:p>
        </p:txBody>
      </p:sp>
      <p:sp>
        <p:nvSpPr>
          <p:cNvPr id="6" name="Content Placeholder 4"/>
          <p:cNvSpPr txBox="1">
            <a:spLocks/>
          </p:cNvSpPr>
          <p:nvPr/>
        </p:nvSpPr>
        <p:spPr>
          <a:xfrm>
            <a:off x="457200" y="1600200"/>
            <a:ext cx="8458200" cy="4876800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Conclusions</a:t>
            </a:r>
            <a:endParaRPr lang="en-US" sz="1300" dirty="0" smtClean="0"/>
          </a:p>
          <a:p>
            <a:pPr lvl="1"/>
            <a:r>
              <a:rPr lang="en-US" dirty="0" smtClean="0"/>
              <a:t>Oxide residue created by fretting corrosion occupies more volume that initial iron</a:t>
            </a:r>
          </a:p>
          <a:p>
            <a:pPr lvl="2"/>
            <a:r>
              <a:rPr lang="en-US" dirty="0" smtClean="0"/>
              <a:t>As fretting progressed</a:t>
            </a:r>
          </a:p>
          <a:p>
            <a:pPr lvl="3"/>
            <a:r>
              <a:rPr lang="en-US" dirty="0" smtClean="0"/>
              <a:t>Corrosion residue accumulated within bolted joint</a:t>
            </a:r>
          </a:p>
          <a:p>
            <a:pPr lvl="3"/>
            <a:r>
              <a:rPr lang="en-US" dirty="0" smtClean="0"/>
              <a:t>Packed joint with debris</a:t>
            </a:r>
          </a:p>
          <a:p>
            <a:pPr lvl="3"/>
            <a:r>
              <a:rPr lang="en-US" dirty="0" smtClean="0"/>
              <a:t>Oxidized debris can be harder than steel surfaces in contact</a:t>
            </a:r>
          </a:p>
          <a:p>
            <a:pPr lvl="4"/>
            <a:r>
              <a:rPr lang="en-US" dirty="0" smtClean="0"/>
              <a:t>Especially Fe2O3</a:t>
            </a:r>
          </a:p>
          <a:p>
            <a:pPr lvl="3"/>
            <a:r>
              <a:rPr lang="en-US" dirty="0" smtClean="0"/>
              <a:t>Abrasive wear of mating surfaces with further micro movement of joint is inevitable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51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1386246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 txBox="1">
            <a:spLocks/>
          </p:cNvSpPr>
          <p:nvPr/>
        </p:nvSpPr>
        <p:spPr>
          <a:xfrm>
            <a:off x="457200" y="685800"/>
            <a:ext cx="8229600" cy="11430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Case </a:t>
            </a:r>
            <a:r>
              <a:rPr lang="en-US" dirty="0" smtClean="0"/>
              <a:t>Study #3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52</a:t>
            </a:fld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657" y="1371600"/>
            <a:ext cx="8257143" cy="460952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70331" y="5914900"/>
            <a:ext cx="858569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Figures 12 &amp; 13 – Optical photograph of </a:t>
            </a:r>
            <a:r>
              <a:rPr lang="en-US" dirty="0" err="1" smtClean="0"/>
              <a:t>flexplate</a:t>
            </a:r>
            <a:r>
              <a:rPr lang="en-US" dirty="0" smtClean="0"/>
              <a:t> 4 showing the transmission-facing and engine-facing surfaces respectively at same magnification (original magnification 5x)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4633454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 txBox="1">
            <a:spLocks/>
          </p:cNvSpPr>
          <p:nvPr/>
        </p:nvSpPr>
        <p:spPr>
          <a:xfrm>
            <a:off x="457200" y="685800"/>
            <a:ext cx="8229600" cy="11430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Case </a:t>
            </a:r>
            <a:r>
              <a:rPr lang="en-US" dirty="0" smtClean="0"/>
              <a:t>Study #3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53</a:t>
            </a:fld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5618" y="1371600"/>
            <a:ext cx="6765221" cy="460952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050475" y="5914900"/>
            <a:ext cx="5181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Figure 14 – Optical photograph of engine-facing wear plate contact surface (original magnification 5x)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9190434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 txBox="1">
            <a:spLocks/>
          </p:cNvSpPr>
          <p:nvPr/>
        </p:nvSpPr>
        <p:spPr>
          <a:xfrm>
            <a:off x="457200" y="685800"/>
            <a:ext cx="8229600" cy="11430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Case </a:t>
            </a:r>
            <a:r>
              <a:rPr lang="en-US" dirty="0" smtClean="0"/>
              <a:t>Study #3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54</a:t>
            </a:fld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9347" y="1371600"/>
            <a:ext cx="6497763" cy="460952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828800" y="5914900"/>
            <a:ext cx="575663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Figure 15 – Optical photograph of transmission –facing crankshaft hub contact surface (original magnification 5x)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0267475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 txBox="1">
            <a:spLocks/>
          </p:cNvSpPr>
          <p:nvPr/>
        </p:nvSpPr>
        <p:spPr>
          <a:xfrm>
            <a:off x="457200" y="685800"/>
            <a:ext cx="8229600" cy="11430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Case </a:t>
            </a:r>
            <a:r>
              <a:rPr lang="en-US" dirty="0" smtClean="0"/>
              <a:t>Study #3</a:t>
            </a:r>
            <a:endParaRPr lang="en-US" dirty="0"/>
          </a:p>
        </p:txBody>
      </p:sp>
      <p:sp>
        <p:nvSpPr>
          <p:cNvPr id="6" name="Content Placeholder 4"/>
          <p:cNvSpPr txBox="1">
            <a:spLocks/>
          </p:cNvSpPr>
          <p:nvPr/>
        </p:nvSpPr>
        <p:spPr>
          <a:xfrm>
            <a:off x="457200" y="1600200"/>
            <a:ext cx="8458200" cy="4876800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Conclusions</a:t>
            </a:r>
            <a:r>
              <a:rPr lang="en-US" sz="1200" dirty="0" smtClean="0"/>
              <a:t> (cont’d)</a:t>
            </a:r>
          </a:p>
          <a:p>
            <a:pPr lvl="1"/>
            <a:r>
              <a:rPr lang="en-US" dirty="0" smtClean="0"/>
              <a:t>Missing/thinned </a:t>
            </a:r>
            <a:r>
              <a:rPr lang="en-US" dirty="0" err="1" smtClean="0"/>
              <a:t>flexplate</a:t>
            </a:r>
            <a:r>
              <a:rPr lang="en-US" dirty="0" smtClean="0"/>
              <a:t> material created a mechanical stress riser</a:t>
            </a:r>
          </a:p>
          <a:p>
            <a:pPr lvl="2"/>
            <a:r>
              <a:rPr lang="en-US" dirty="0" smtClean="0"/>
              <a:t>Initiated bending fatigue failure within annular zone of bolted joint</a:t>
            </a:r>
          </a:p>
          <a:p>
            <a:pPr lvl="1"/>
            <a:r>
              <a:rPr lang="en-US" dirty="0" smtClean="0"/>
              <a:t>Discovered from customer:</a:t>
            </a:r>
          </a:p>
          <a:p>
            <a:pPr lvl="2"/>
            <a:r>
              <a:rPr lang="en-US" dirty="0" smtClean="0"/>
              <a:t>Engines in all trucks would intermittently misfire</a:t>
            </a:r>
          </a:p>
          <a:p>
            <a:pPr lvl="3"/>
            <a:r>
              <a:rPr lang="en-US" dirty="0" smtClean="0"/>
              <a:t>Creating violent vibration throughout truck</a:t>
            </a:r>
          </a:p>
          <a:p>
            <a:pPr lvl="2"/>
            <a:r>
              <a:rPr lang="en-US" dirty="0" smtClean="0"/>
              <a:t>Identical engine in trucks equipped with manual transmissions were experiencing same issue</a:t>
            </a:r>
          </a:p>
          <a:p>
            <a:pPr lvl="3"/>
            <a:r>
              <a:rPr lang="en-US" dirty="0" smtClean="0"/>
              <a:t>Fracturing clutch damper springs/frames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55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35945296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 txBox="1">
            <a:spLocks/>
          </p:cNvSpPr>
          <p:nvPr/>
        </p:nvSpPr>
        <p:spPr>
          <a:xfrm>
            <a:off x="457200" y="685800"/>
            <a:ext cx="8229600" cy="11430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Case </a:t>
            </a:r>
            <a:r>
              <a:rPr lang="en-US" dirty="0" smtClean="0"/>
              <a:t>Study #3</a:t>
            </a:r>
            <a:endParaRPr lang="en-US" dirty="0"/>
          </a:p>
        </p:txBody>
      </p:sp>
      <p:sp>
        <p:nvSpPr>
          <p:cNvPr id="6" name="Content Placeholder 4"/>
          <p:cNvSpPr txBox="1">
            <a:spLocks/>
          </p:cNvSpPr>
          <p:nvPr/>
        </p:nvSpPr>
        <p:spPr>
          <a:xfrm>
            <a:off x="457200" y="1600200"/>
            <a:ext cx="8458200" cy="4876800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Conclusions</a:t>
            </a:r>
            <a:r>
              <a:rPr lang="en-US" sz="1200" dirty="0" smtClean="0"/>
              <a:t> (cont’d)</a:t>
            </a:r>
          </a:p>
          <a:p>
            <a:pPr lvl="1"/>
            <a:r>
              <a:rPr lang="en-US" dirty="0" smtClean="0"/>
              <a:t>Final conclusion</a:t>
            </a:r>
          </a:p>
          <a:p>
            <a:pPr lvl="2"/>
            <a:r>
              <a:rPr lang="en-US" dirty="0" smtClean="0"/>
              <a:t>Engine is producing torque loads exceeding design of clamp limit when misfire occurs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56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8082765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 idx="4294967295"/>
          </p:nvPr>
        </p:nvSpPr>
        <p:spPr>
          <a:xfrm>
            <a:off x="457200" y="685800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Sound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4294967295"/>
          </p:nvPr>
        </p:nvSpPr>
        <p:spPr>
          <a:xfrm>
            <a:off x="457200" y="1676400"/>
            <a:ext cx="8229600" cy="4800600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dirty="0" smtClean="0"/>
              <a:t>Defined as any </a:t>
            </a:r>
            <a:r>
              <a:rPr lang="en-US" b="1" dirty="0" smtClean="0"/>
              <a:t>pressure variation the human ear can detect</a:t>
            </a:r>
          </a:p>
          <a:p>
            <a:pPr lvl="1"/>
            <a:r>
              <a:rPr lang="en-US" dirty="0" smtClean="0"/>
              <a:t>In air, water or other medium</a:t>
            </a:r>
          </a:p>
          <a:p>
            <a:r>
              <a:rPr lang="en-US" dirty="0" smtClean="0"/>
              <a:t>Barometer is the most familiar instrument for measuring air pressure variations</a:t>
            </a:r>
          </a:p>
          <a:p>
            <a:pPr lvl="1"/>
            <a:r>
              <a:rPr lang="en-US" dirty="0" smtClean="0"/>
              <a:t>Pressure variations occurring with changing weather conditions are much too slow for human ear to detect</a:t>
            </a:r>
          </a:p>
          <a:p>
            <a:pPr lvl="2"/>
            <a:r>
              <a:rPr lang="en-US" dirty="0" smtClean="0"/>
              <a:t>Do not meet definition of sound</a:t>
            </a:r>
            <a:endParaRPr lang="en-US" dirty="0" smtClean="0"/>
          </a:p>
          <a:p>
            <a:endParaRPr lang="en-US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57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2225722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 idx="4294967295"/>
          </p:nvPr>
        </p:nvSpPr>
        <p:spPr>
          <a:xfrm>
            <a:off x="457200" y="685800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Sound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4294967295"/>
          </p:nvPr>
        </p:nvSpPr>
        <p:spPr>
          <a:xfrm>
            <a:off x="457200" y="1676400"/>
            <a:ext cx="8229600" cy="4800600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r>
              <a:rPr lang="en-US" dirty="0" smtClean="0"/>
              <a:t>Sound is considered variations in atmospheric pressure occurring at least 20 times per second</a:t>
            </a:r>
          </a:p>
          <a:p>
            <a:pPr lvl="1"/>
            <a:r>
              <a:rPr lang="en-US" dirty="0" smtClean="0"/>
              <a:t>Can be detected by human ear</a:t>
            </a:r>
          </a:p>
          <a:p>
            <a:r>
              <a:rPr lang="en-US" dirty="0" smtClean="0"/>
              <a:t>Number of pressure variations per second is the frequency of sound</a:t>
            </a:r>
          </a:p>
          <a:p>
            <a:pPr lvl="1"/>
            <a:r>
              <a:rPr lang="en-US" dirty="0" smtClean="0"/>
              <a:t>Measured in Hz</a:t>
            </a:r>
          </a:p>
          <a:p>
            <a:pPr lvl="1"/>
            <a:r>
              <a:rPr lang="en-US" dirty="0" smtClean="0"/>
              <a:t>Produces distinctive tone</a:t>
            </a:r>
          </a:p>
          <a:p>
            <a:pPr lvl="2"/>
            <a:r>
              <a:rPr lang="en-US" dirty="0" smtClean="0"/>
              <a:t>Rumble of thunder has low frequency</a:t>
            </a:r>
          </a:p>
          <a:p>
            <a:pPr lvl="2"/>
            <a:r>
              <a:rPr lang="en-US" dirty="0" smtClean="0"/>
              <a:t>Whistle has high frequency</a:t>
            </a:r>
            <a:endParaRPr lang="en-US" dirty="0" smtClean="0"/>
          </a:p>
          <a:p>
            <a:endParaRPr lang="en-US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58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1257987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 idx="4294967295"/>
          </p:nvPr>
        </p:nvSpPr>
        <p:spPr>
          <a:xfrm>
            <a:off x="457200" y="685800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Sound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4294967295"/>
          </p:nvPr>
        </p:nvSpPr>
        <p:spPr>
          <a:xfrm>
            <a:off x="457200" y="1676400"/>
            <a:ext cx="8229600" cy="4800600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dirty="0" smtClean="0"/>
              <a:t>Normal range of human hearing for healthy young person</a:t>
            </a:r>
          </a:p>
          <a:p>
            <a:pPr lvl="1"/>
            <a:r>
              <a:rPr lang="en-US" dirty="0" smtClean="0"/>
              <a:t>20Hz to 20,000 Hz (20 kHz)</a:t>
            </a:r>
          </a:p>
          <a:p>
            <a:r>
              <a:rPr lang="en-US" dirty="0" smtClean="0"/>
              <a:t>Range of lowest to highest piano note</a:t>
            </a:r>
          </a:p>
          <a:p>
            <a:pPr lvl="1"/>
            <a:r>
              <a:rPr lang="en-US" dirty="0" smtClean="0"/>
              <a:t>27.5 Hz to 4186 Hz</a:t>
            </a:r>
          </a:p>
          <a:p>
            <a:r>
              <a:rPr lang="en-US" dirty="0" smtClean="0"/>
              <a:t>Pressure variations travel through any elastic medium (such as air)</a:t>
            </a:r>
          </a:p>
          <a:p>
            <a:pPr lvl="1"/>
            <a:r>
              <a:rPr lang="en-US" dirty="0" smtClean="0"/>
              <a:t>From source of sound to listener’s ear</a:t>
            </a:r>
            <a:endParaRPr lang="en-US" dirty="0" smtClean="0"/>
          </a:p>
          <a:p>
            <a:endParaRPr lang="en-US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59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3876755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 idx="4294967295"/>
          </p:nvPr>
        </p:nvSpPr>
        <p:spPr>
          <a:xfrm>
            <a:off x="457200" y="685800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Torsional Vibration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4294967295"/>
          </p:nvPr>
        </p:nvSpPr>
        <p:spPr>
          <a:xfrm>
            <a:off x="457200" y="1676400"/>
            <a:ext cx="8229600" cy="4800600"/>
          </a:xfrm>
          <a:prstGeom prst="rect">
            <a:avLst/>
          </a:prstGeo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Variation in angular velocity about the average angular velocity of a rotating shaft in a dynamic system</a:t>
            </a:r>
          </a:p>
          <a:p>
            <a:r>
              <a:rPr lang="en-US" dirty="0" smtClean="0"/>
              <a:t>Another definition</a:t>
            </a:r>
          </a:p>
          <a:p>
            <a:pPr lvl="1"/>
            <a:r>
              <a:rPr lang="en-US" dirty="0" smtClean="0"/>
              <a:t>The periodic motion of a shaft in which the shaft is twisted about it axis</a:t>
            </a:r>
          </a:p>
          <a:p>
            <a:pPr lvl="2"/>
            <a:r>
              <a:rPr lang="en-US" dirty="0" smtClean="0"/>
              <a:t>First in one direction, then the other</a:t>
            </a:r>
          </a:p>
          <a:p>
            <a:pPr lvl="1"/>
            <a:r>
              <a:rPr lang="en-US" dirty="0" smtClean="0"/>
              <a:t>Periodic motion</a:t>
            </a:r>
          </a:p>
          <a:p>
            <a:pPr lvl="2"/>
            <a:r>
              <a:rPr lang="en-US" dirty="0" smtClean="0"/>
              <a:t>Motion that recurs repeatedly</a:t>
            </a:r>
          </a:p>
          <a:p>
            <a:pPr lvl="2"/>
            <a:r>
              <a:rPr lang="en-US" dirty="0" smtClean="0"/>
              <a:t>Period of time required for each re-occurrence remains the same</a:t>
            </a:r>
            <a:endParaRPr lang="en-US" dirty="0" smtClean="0"/>
          </a:p>
          <a:p>
            <a:endParaRPr lang="en-US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2543997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 idx="4294967295"/>
          </p:nvPr>
        </p:nvSpPr>
        <p:spPr>
          <a:xfrm>
            <a:off x="457200" y="685800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Sound</a:t>
            </a:r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60</a:t>
            </a:fld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8870" y="1524000"/>
            <a:ext cx="3971925" cy="478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1900408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 idx="4294967295"/>
          </p:nvPr>
        </p:nvSpPr>
        <p:spPr>
          <a:xfrm>
            <a:off x="457200" y="685800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Sound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4294967295"/>
          </p:nvPr>
        </p:nvSpPr>
        <p:spPr>
          <a:xfrm>
            <a:off x="457200" y="1676400"/>
            <a:ext cx="8229600" cy="4800600"/>
          </a:xfrm>
          <a:prstGeom prst="rect">
            <a:avLst/>
          </a:prstGeom>
        </p:spPr>
        <p:txBody>
          <a:bodyPr>
            <a:normAutofit fontScale="85000" lnSpcReduction="20000"/>
          </a:bodyPr>
          <a:lstStyle/>
          <a:p>
            <a:r>
              <a:rPr lang="en-US" dirty="0" smtClean="0"/>
              <a:t>Speed of sound</a:t>
            </a:r>
          </a:p>
          <a:p>
            <a:pPr lvl="1"/>
            <a:r>
              <a:rPr lang="en-US" dirty="0" smtClean="0"/>
              <a:t>5 seconds per mile (3 seconds per kilometer)</a:t>
            </a:r>
          </a:p>
          <a:p>
            <a:pPr lvl="1"/>
            <a:r>
              <a:rPr lang="en-US" dirty="0" smtClean="0"/>
              <a:t>770 mph (1238 km/h)</a:t>
            </a:r>
          </a:p>
          <a:p>
            <a:pPr lvl="1"/>
            <a:r>
              <a:rPr lang="en-US" dirty="0" smtClean="0"/>
              <a:t>For acoustic and sound measurements</a:t>
            </a:r>
          </a:p>
          <a:p>
            <a:pPr lvl="2"/>
            <a:r>
              <a:rPr lang="en-US" dirty="0" smtClean="0"/>
              <a:t>Speed expressed at 344 meters per second at room temperature</a:t>
            </a:r>
          </a:p>
          <a:p>
            <a:r>
              <a:rPr lang="en-US" dirty="0" smtClean="0"/>
              <a:t>A sound with only one frequency is called a pure tone</a:t>
            </a:r>
          </a:p>
          <a:p>
            <a:pPr lvl="1"/>
            <a:r>
              <a:rPr lang="en-US" dirty="0" smtClean="0"/>
              <a:t>Pure tones seldom encountered</a:t>
            </a:r>
          </a:p>
          <a:p>
            <a:pPr lvl="1"/>
            <a:r>
              <a:rPr lang="en-US" dirty="0" smtClean="0"/>
              <a:t>Most sounds made of different frequencies</a:t>
            </a:r>
          </a:p>
          <a:p>
            <a:pPr lvl="1"/>
            <a:r>
              <a:rPr lang="en-US" dirty="0" smtClean="0"/>
              <a:t>Even single note on piano has a comple</a:t>
            </a:r>
            <a:r>
              <a:rPr lang="en-US" dirty="0" smtClean="0"/>
              <a:t>x waveform</a:t>
            </a:r>
          </a:p>
          <a:p>
            <a:r>
              <a:rPr lang="en-US" dirty="0" smtClean="0"/>
              <a:t>Most individual noises consist of a wide mixture of frequencies</a:t>
            </a:r>
          </a:p>
          <a:p>
            <a:pPr lvl="1"/>
            <a:r>
              <a:rPr lang="en-US" dirty="0" smtClean="0"/>
              <a:t>Broad band noise</a:t>
            </a:r>
            <a:endParaRPr lang="en-US" dirty="0" smtClean="0"/>
          </a:p>
          <a:p>
            <a:endParaRPr lang="en-US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61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5544073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 idx="4294967295"/>
          </p:nvPr>
        </p:nvSpPr>
        <p:spPr>
          <a:xfrm>
            <a:off x="457200" y="685800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Sound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4294967295"/>
          </p:nvPr>
        </p:nvSpPr>
        <p:spPr>
          <a:xfrm>
            <a:off x="457200" y="1676400"/>
            <a:ext cx="8229600" cy="4800600"/>
          </a:xfrm>
          <a:prstGeom prst="rect">
            <a:avLst/>
          </a:prstGeo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Decibel (dB)</a:t>
            </a:r>
          </a:p>
          <a:p>
            <a:pPr lvl="1"/>
            <a:r>
              <a:rPr lang="en-US" dirty="0" smtClean="0"/>
              <a:t>Used to measure size or amplitude of pressure fluctuations</a:t>
            </a:r>
          </a:p>
          <a:p>
            <a:pPr lvl="2"/>
            <a:r>
              <a:rPr lang="en-US" dirty="0" smtClean="0"/>
              <a:t>0 dB corresponds to threshold of hearing</a:t>
            </a:r>
          </a:p>
          <a:p>
            <a:pPr lvl="3"/>
            <a:r>
              <a:rPr lang="en-US" dirty="0" smtClean="0"/>
              <a:t>10 dB increase required for a sound to subjectively appear to be twice as loud</a:t>
            </a:r>
          </a:p>
          <a:p>
            <a:pPr lvl="2"/>
            <a:r>
              <a:rPr lang="en-US" dirty="0" smtClean="0"/>
              <a:t>3 dB is smallest change humans can hear</a:t>
            </a:r>
          </a:p>
          <a:p>
            <a:r>
              <a:rPr lang="en-US" dirty="0" smtClean="0"/>
              <a:t>Subjective (perceived) loudness of a sound is determined several complex factors</a:t>
            </a:r>
          </a:p>
          <a:p>
            <a:pPr lvl="1"/>
            <a:r>
              <a:rPr lang="en-US" dirty="0" smtClean="0"/>
              <a:t>Human ear </a:t>
            </a:r>
            <a:r>
              <a:rPr lang="en-US" dirty="0" smtClean="0"/>
              <a:t>not equally sensitive to all frequencies</a:t>
            </a:r>
          </a:p>
          <a:p>
            <a:pPr lvl="2"/>
            <a:r>
              <a:rPr lang="en-US" dirty="0" smtClean="0"/>
              <a:t>Most sensitive to sounds between 2000Hz and 5000 Hz</a:t>
            </a:r>
          </a:p>
          <a:p>
            <a:pPr lvl="2"/>
            <a:r>
              <a:rPr lang="en-US" dirty="0" smtClean="0"/>
              <a:t>Less sensitive to higher and lower frequencies</a:t>
            </a:r>
            <a:endParaRPr lang="en-US" dirty="0" smtClean="0"/>
          </a:p>
          <a:p>
            <a:endParaRPr lang="en-US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62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4589137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 idx="4294967295"/>
          </p:nvPr>
        </p:nvSpPr>
        <p:spPr>
          <a:xfrm>
            <a:off x="457200" y="685800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Sound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4294967295"/>
          </p:nvPr>
        </p:nvSpPr>
        <p:spPr>
          <a:xfrm>
            <a:off x="457200" y="1676400"/>
            <a:ext cx="8229600" cy="4800600"/>
          </a:xfrm>
          <a:prstGeom prst="rect">
            <a:avLst/>
          </a:prstGeom>
        </p:spPr>
        <p:txBody>
          <a:bodyPr>
            <a:normAutofit fontScale="85000" lnSpcReduction="10000"/>
          </a:bodyPr>
          <a:lstStyle/>
          <a:p>
            <a:r>
              <a:rPr lang="en-US" dirty="0" smtClean="0"/>
              <a:t>Impulse sounds present other problems in loudness evaluation</a:t>
            </a:r>
          </a:p>
          <a:p>
            <a:pPr lvl="1"/>
            <a:r>
              <a:rPr lang="en-US" dirty="0" smtClean="0"/>
              <a:t>Short duration sound (less than one second)</a:t>
            </a:r>
          </a:p>
          <a:p>
            <a:pPr lvl="2"/>
            <a:r>
              <a:rPr lang="en-US" dirty="0" smtClean="0"/>
              <a:t>Ear is less sensitive to loudness perception due to short duration</a:t>
            </a:r>
            <a:endParaRPr lang="en-US" dirty="0" smtClean="0"/>
          </a:p>
          <a:p>
            <a:r>
              <a:rPr lang="en-US" dirty="0" smtClean="0"/>
              <a:t>Sound is typically measured using an “A’’ weighting</a:t>
            </a:r>
          </a:p>
          <a:p>
            <a:pPr lvl="1"/>
            <a:r>
              <a:rPr lang="en-US" dirty="0" smtClean="0"/>
              <a:t>Designated with dB(A) units</a:t>
            </a:r>
          </a:p>
          <a:p>
            <a:r>
              <a:rPr lang="en-US" dirty="0" smtClean="0"/>
              <a:t>Follow sound meter manufacturer’s direction for</a:t>
            </a:r>
          </a:p>
          <a:p>
            <a:pPr lvl="1"/>
            <a:r>
              <a:rPr lang="en-US" dirty="0" smtClean="0"/>
              <a:t>Distance</a:t>
            </a:r>
          </a:p>
          <a:p>
            <a:pPr lvl="1"/>
            <a:r>
              <a:rPr lang="en-US" dirty="0" smtClean="0"/>
              <a:t>Orientation</a:t>
            </a:r>
          </a:p>
          <a:p>
            <a:pPr lvl="1"/>
            <a:r>
              <a:rPr lang="en-US" dirty="0" smtClean="0"/>
              <a:t>Outside environmental conditions</a:t>
            </a:r>
          </a:p>
          <a:p>
            <a:pPr lvl="1"/>
            <a:r>
              <a:rPr lang="en-US" dirty="0" smtClean="0"/>
              <a:t>Not followin</a:t>
            </a:r>
            <a:r>
              <a:rPr lang="en-US" dirty="0" smtClean="0"/>
              <a:t>g directions leads to inaccurate measurements</a:t>
            </a:r>
            <a:endParaRPr lang="en-US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63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4482361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 idx="4294967295"/>
          </p:nvPr>
        </p:nvSpPr>
        <p:spPr>
          <a:xfrm>
            <a:off x="457200" y="685800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Sound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4294967295"/>
          </p:nvPr>
        </p:nvSpPr>
        <p:spPr>
          <a:xfrm>
            <a:off x="457200" y="1676400"/>
            <a:ext cx="8229600" cy="4800600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dirty="0" smtClean="0"/>
              <a:t>Classifying sound</a:t>
            </a:r>
          </a:p>
          <a:p>
            <a:pPr lvl="1"/>
            <a:r>
              <a:rPr lang="en-US" dirty="0" smtClean="0"/>
              <a:t>Difficult for customers and technicians alike</a:t>
            </a:r>
          </a:p>
          <a:p>
            <a:pPr lvl="1"/>
            <a:r>
              <a:rPr lang="en-US" dirty="0" smtClean="0"/>
              <a:t>Similar to classifying vibration</a:t>
            </a:r>
          </a:p>
          <a:p>
            <a:pPr lvl="2"/>
            <a:r>
              <a:rPr lang="en-US" dirty="0" smtClean="0"/>
              <a:t>Has noise always been present?</a:t>
            </a:r>
          </a:p>
          <a:p>
            <a:pPr lvl="2"/>
            <a:r>
              <a:rPr lang="en-US" dirty="0" smtClean="0"/>
              <a:t>Under what operational conditions does the noise occur?</a:t>
            </a:r>
          </a:p>
          <a:p>
            <a:pPr lvl="2"/>
            <a:r>
              <a:rPr lang="en-US" dirty="0" smtClean="0"/>
              <a:t>Under what conditions is the noise loudest?</a:t>
            </a:r>
          </a:p>
          <a:p>
            <a:pPr lvl="2"/>
            <a:r>
              <a:rPr lang="en-US" dirty="0" smtClean="0"/>
              <a:t>Under what conditions is the noise most quiet?</a:t>
            </a:r>
          </a:p>
          <a:p>
            <a:pPr lvl="2"/>
            <a:r>
              <a:rPr lang="en-US" dirty="0" smtClean="0"/>
              <a:t>Is the noise a constant sound?</a:t>
            </a:r>
          </a:p>
          <a:p>
            <a:pPr lvl="2"/>
            <a:r>
              <a:rPr lang="en-US" dirty="0" smtClean="0"/>
              <a:t>Does the noise oscillate/vary?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64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5814052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 idx="4294967295"/>
          </p:nvPr>
        </p:nvSpPr>
        <p:spPr>
          <a:xfrm>
            <a:off x="457200" y="685800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Sound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4294967295"/>
          </p:nvPr>
        </p:nvSpPr>
        <p:spPr>
          <a:xfrm>
            <a:off x="457200" y="1676400"/>
            <a:ext cx="8229600" cy="4800600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r>
              <a:rPr lang="en-US" dirty="0" smtClean="0"/>
              <a:t>Classifying sound</a:t>
            </a:r>
            <a:r>
              <a:rPr lang="en-US" sz="1200" dirty="0" smtClean="0"/>
              <a:t> (cont’d)</a:t>
            </a:r>
          </a:p>
          <a:p>
            <a:pPr lvl="1"/>
            <a:r>
              <a:rPr lang="en-US" dirty="0" smtClean="0"/>
              <a:t>Similar to classifying vibration</a:t>
            </a:r>
            <a:r>
              <a:rPr lang="en-US" sz="1200" dirty="0" smtClean="0"/>
              <a:t> (cont’d)</a:t>
            </a:r>
          </a:p>
          <a:p>
            <a:pPr lvl="2"/>
            <a:r>
              <a:rPr lang="en-US" dirty="0" smtClean="0"/>
              <a:t>How would you describe the noise?</a:t>
            </a:r>
          </a:p>
          <a:p>
            <a:pPr lvl="3"/>
            <a:r>
              <a:rPr lang="en-US" dirty="0" smtClean="0"/>
              <a:t>Rattle</a:t>
            </a:r>
          </a:p>
          <a:p>
            <a:pPr lvl="3"/>
            <a:r>
              <a:rPr lang="en-US" dirty="0" smtClean="0"/>
              <a:t>Squeal</a:t>
            </a:r>
          </a:p>
          <a:p>
            <a:pPr lvl="3"/>
            <a:r>
              <a:rPr lang="en-US" dirty="0" smtClean="0"/>
              <a:t>High frequency buzz</a:t>
            </a:r>
          </a:p>
          <a:p>
            <a:pPr lvl="3"/>
            <a:r>
              <a:rPr lang="en-US" dirty="0" smtClean="0"/>
              <a:t>Grinding</a:t>
            </a:r>
          </a:p>
          <a:p>
            <a:pPr lvl="3"/>
            <a:r>
              <a:rPr lang="en-US" dirty="0" smtClean="0"/>
              <a:t>Whine</a:t>
            </a:r>
          </a:p>
          <a:p>
            <a:pPr lvl="3"/>
            <a:r>
              <a:rPr lang="en-US" dirty="0" smtClean="0"/>
              <a:t>Clunk</a:t>
            </a:r>
          </a:p>
          <a:p>
            <a:pPr lvl="3"/>
            <a:r>
              <a:rPr lang="en-US" dirty="0" smtClean="0"/>
              <a:t>Rumble</a:t>
            </a:r>
          </a:p>
          <a:p>
            <a:pPr lvl="3"/>
            <a:r>
              <a:rPr lang="en-US" dirty="0" smtClean="0"/>
              <a:t>Squawk</a:t>
            </a:r>
          </a:p>
          <a:p>
            <a:pPr lvl="3"/>
            <a:r>
              <a:rPr lang="en-US" dirty="0" smtClean="0"/>
              <a:t>Groan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65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658946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 idx="4294967295"/>
          </p:nvPr>
        </p:nvSpPr>
        <p:spPr>
          <a:xfrm>
            <a:off x="457200" y="685800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Torsional Vibration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4294967295"/>
          </p:nvPr>
        </p:nvSpPr>
        <p:spPr>
          <a:xfrm>
            <a:off x="457200" y="1676400"/>
            <a:ext cx="8229600" cy="4800600"/>
          </a:xfrm>
          <a:prstGeom prst="rect">
            <a:avLst/>
          </a:prstGeo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Engine, transmission, driveline, axle and wheels form a dynamic mass system</a:t>
            </a:r>
          </a:p>
          <a:p>
            <a:pPr lvl="1"/>
            <a:r>
              <a:rPr lang="en-US" dirty="0" smtClean="0"/>
              <a:t>When transmission lockup clutch is applied</a:t>
            </a:r>
          </a:p>
          <a:p>
            <a:pPr lvl="1"/>
            <a:r>
              <a:rPr lang="en-US" dirty="0" smtClean="0"/>
              <a:t>Engine is primary forcing function exciting this mass/elastic system (powertrain)</a:t>
            </a:r>
          </a:p>
          <a:p>
            <a:r>
              <a:rPr lang="en-US" dirty="0" smtClean="0"/>
              <a:t>Engine torque is not constant during crankshaft rotation</a:t>
            </a:r>
          </a:p>
          <a:p>
            <a:pPr lvl="1"/>
            <a:r>
              <a:rPr lang="en-US" dirty="0" smtClean="0"/>
              <a:t>Torque varies as a function of crankshaft position for each cylinder</a:t>
            </a:r>
          </a:p>
          <a:p>
            <a:r>
              <a:rPr lang="en-US" dirty="0" smtClean="0"/>
              <a:t>Engine firing pulses (order) are a periodic forcing function</a:t>
            </a:r>
            <a:endParaRPr lang="en-US" dirty="0" smtClean="0"/>
          </a:p>
          <a:p>
            <a:endParaRPr lang="en-US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9159345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 idx="4294967295"/>
          </p:nvPr>
        </p:nvSpPr>
        <p:spPr>
          <a:xfrm>
            <a:off x="457200" y="685800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Torsional Vibration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4294967295"/>
          </p:nvPr>
        </p:nvSpPr>
        <p:spPr>
          <a:xfrm>
            <a:off x="457200" y="1676400"/>
            <a:ext cx="8229600" cy="1371600"/>
          </a:xfrm>
          <a:prstGeom prst="rect">
            <a:avLst/>
          </a:prstGeom>
        </p:spPr>
        <p:txBody>
          <a:bodyPr>
            <a:normAutofit fontScale="77500" lnSpcReduction="20000"/>
          </a:bodyPr>
          <a:lstStyle/>
          <a:p>
            <a:r>
              <a:rPr lang="en-US" dirty="0" smtClean="0"/>
              <a:t>Powertrain system response to engine excited torsional vibration presents a range of consequences</a:t>
            </a:r>
          </a:p>
          <a:p>
            <a:pPr lvl="1"/>
            <a:r>
              <a:rPr lang="en-US" dirty="0" smtClean="0"/>
              <a:t>Component failure</a:t>
            </a:r>
          </a:p>
          <a:p>
            <a:pPr lvl="1"/>
            <a:r>
              <a:rPr lang="en-US" dirty="0" smtClean="0"/>
              <a:t>Unacceptable noise and vibration</a:t>
            </a:r>
            <a:endParaRPr lang="en-US" dirty="0" smtClean="0"/>
          </a:p>
          <a:p>
            <a:endParaRPr lang="en-US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8</a:t>
            </a:fld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3857" y="3024251"/>
            <a:ext cx="5148943" cy="3753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8111191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 idx="4294967295"/>
          </p:nvPr>
        </p:nvSpPr>
        <p:spPr>
          <a:xfrm>
            <a:off x="457200" y="685800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Torsional Vibration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4294967295"/>
          </p:nvPr>
        </p:nvSpPr>
        <p:spPr>
          <a:xfrm>
            <a:off x="457200" y="1676400"/>
            <a:ext cx="8229600" cy="4800600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r>
              <a:rPr lang="en-US" dirty="0" smtClean="0"/>
              <a:t>Transmission shifts alter vehicle mass/elastic system</a:t>
            </a:r>
          </a:p>
          <a:p>
            <a:pPr lvl="1"/>
            <a:r>
              <a:rPr lang="en-US" dirty="0" smtClean="0"/>
              <a:t>Engine speed change due to shifts changes engine firing frequency</a:t>
            </a:r>
          </a:p>
          <a:p>
            <a:pPr lvl="1"/>
            <a:r>
              <a:rPr lang="en-US" dirty="0" smtClean="0"/>
              <a:t>In converter mode, transmission does not transmit engine </a:t>
            </a:r>
            <a:r>
              <a:rPr lang="en-US" dirty="0" err="1" smtClean="0"/>
              <a:t>torsionals</a:t>
            </a:r>
            <a:r>
              <a:rPr lang="en-US" dirty="0" smtClean="0"/>
              <a:t> to rest of powertrain</a:t>
            </a:r>
          </a:p>
          <a:p>
            <a:pPr lvl="1"/>
            <a:r>
              <a:rPr lang="en-US" dirty="0" smtClean="0"/>
              <a:t>With lockup applied, lockup clutch can transmit engine </a:t>
            </a:r>
            <a:r>
              <a:rPr lang="en-US" dirty="0" err="1" smtClean="0"/>
              <a:t>torsionals</a:t>
            </a:r>
            <a:endParaRPr lang="en-US" dirty="0" smtClean="0"/>
          </a:p>
          <a:p>
            <a:pPr lvl="1"/>
            <a:r>
              <a:rPr lang="en-US" dirty="0" smtClean="0"/>
              <a:t>Interior noise and/or vibration may be associated with transmission shifts</a:t>
            </a:r>
          </a:p>
          <a:p>
            <a:pPr lvl="2"/>
            <a:r>
              <a:rPr lang="en-US" dirty="0" smtClean="0"/>
              <a:t>Vehicle system response to engine firing pulses</a:t>
            </a:r>
            <a:endParaRPr lang="en-US" dirty="0" smtClean="0"/>
          </a:p>
          <a:p>
            <a:endParaRPr lang="en-US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3123589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934</TotalTime>
  <Words>3108</Words>
  <Application>Microsoft Office PowerPoint</Application>
  <PresentationFormat>On-screen Show (4:3)</PresentationFormat>
  <Paragraphs>509</Paragraphs>
  <Slides>65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65</vt:i4>
      </vt:variant>
    </vt:vector>
  </HeadingPairs>
  <TitlesOfParts>
    <vt:vector size="66" baseType="lpstr">
      <vt:lpstr>Office Theme</vt:lpstr>
      <vt:lpstr>Introduction</vt:lpstr>
      <vt:lpstr>Vibration</vt:lpstr>
      <vt:lpstr>Vibration</vt:lpstr>
      <vt:lpstr>Resonance</vt:lpstr>
      <vt:lpstr>Resonance</vt:lpstr>
      <vt:lpstr>Torsional Vibration</vt:lpstr>
      <vt:lpstr>Torsional Vibration</vt:lpstr>
      <vt:lpstr>Torsional Vibration</vt:lpstr>
      <vt:lpstr>Torsional Vibration</vt:lpstr>
      <vt:lpstr>Torsional Vibration</vt:lpstr>
      <vt:lpstr>Torsional Vibration</vt:lpstr>
      <vt:lpstr>Torsional Vibration</vt:lpstr>
      <vt:lpstr>Torsional Vibration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Sound</vt:lpstr>
      <vt:lpstr>Sound</vt:lpstr>
      <vt:lpstr>Sound</vt:lpstr>
      <vt:lpstr>Sound</vt:lpstr>
      <vt:lpstr>Sound</vt:lpstr>
      <vt:lpstr>Sound</vt:lpstr>
      <vt:lpstr>Sound</vt:lpstr>
      <vt:lpstr>Sound</vt:lpstr>
      <vt:lpstr>Sound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Introduction</dc:title>
  <dc:creator>Owner</dc:creator>
  <cp:lastModifiedBy>Scott Scull</cp:lastModifiedBy>
  <cp:revision>174</cp:revision>
  <dcterms:created xsi:type="dcterms:W3CDTF">2006-08-16T00:00:00Z</dcterms:created>
  <dcterms:modified xsi:type="dcterms:W3CDTF">2014-12-23T18:08:41Z</dcterms:modified>
</cp:coreProperties>
</file>